
<file path=[Content_Types].xml><?xml version="1.0" encoding="utf-8"?>
<Types xmlns="http://schemas.openxmlformats.org/package/2006/content-types">
  <Default Extension="xml" ContentType="application/xml"/>
  <Default Extension="jpeg" ContentType="image/jpeg"/>
  <Default Extension="mov" ContentType="video/quicktime"/>
  <Default Extension="png" ContentType="image/png"/>
  <Default Extension="xlsx" ContentType="application/vnd.openxmlformats-officedocument.spreadsheetml.sheet"/>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Gotham Light"/>
          <a:ea typeface="Gotham Light"/>
          <a:cs typeface="Gotham Light"/>
        </a:font>
        <a:srgbClr val="FFFFFF"/>
      </a:tcTxStyle>
      <a:tcStyle>
        <a:tcBdr>
          <a:left>
            <a:ln w="12700" cap="flat">
              <a:solidFill>
                <a:srgbClr val="424242"/>
              </a:solidFill>
              <a:prstDash val="solid"/>
              <a:miter lim="400000"/>
            </a:ln>
          </a:left>
          <a:right>
            <a:ln w="12700" cap="flat">
              <a:solidFill>
                <a:srgbClr val="424242"/>
              </a:solidFill>
              <a:prstDash val="solid"/>
              <a:miter lim="400000"/>
            </a:ln>
          </a:right>
          <a:top>
            <a:ln w="12700" cap="flat">
              <a:solidFill>
                <a:srgbClr val="424242"/>
              </a:solidFill>
              <a:prstDash val="solid"/>
              <a:miter lim="400000"/>
            </a:ln>
          </a:top>
          <a:bottom>
            <a:ln w="12700" cap="flat">
              <a:solidFill>
                <a:srgbClr val="424242"/>
              </a:solidFill>
              <a:prstDash val="solid"/>
              <a:miter lim="400000"/>
            </a:ln>
          </a:bottom>
          <a:insideH>
            <a:ln w="12700" cap="flat">
              <a:solidFill>
                <a:srgbClr val="424242"/>
              </a:solidFill>
              <a:prstDash val="solid"/>
              <a:miter lim="400000"/>
            </a:ln>
          </a:insideH>
          <a:insideV>
            <a:ln w="12700" cap="flat">
              <a:solidFill>
                <a:srgbClr val="424242"/>
              </a:solidFill>
              <a:prstDash val="solid"/>
              <a:miter lim="400000"/>
            </a:ln>
          </a:insideV>
        </a:tcBdr>
        <a:fill>
          <a:noFill/>
        </a:fill>
      </a:tcStyle>
    </a:wholeTbl>
    <a:band2H>
      <a:tcTxStyle/>
      <a:tcStyle>
        <a:tcBdr/>
        <a:fill>
          <a:solidFill>
            <a:srgbClr val="EFF1F3"/>
          </a:solidFill>
        </a:fill>
      </a:tcStyle>
    </a:band2H>
    <a:firstCol>
      <a:tcTxStyle b="off" i="off">
        <a:font>
          <a:latin typeface="Gotham Light"/>
          <a:ea typeface="Gotham Light"/>
          <a:cs typeface="Gotham Light"/>
        </a:font>
        <a:srgbClr val="FFFFFF"/>
      </a:tcTxStyle>
      <a:tcStyle>
        <a:tcBdr>
          <a:left>
            <a:ln w="28575" cap="flat">
              <a:solidFill>
                <a:srgbClr val="424242"/>
              </a:solidFill>
              <a:prstDash val="solid"/>
              <a:miter lim="400000"/>
            </a:ln>
          </a:left>
          <a:right>
            <a:ln w="12700" cap="flat">
              <a:solidFill>
                <a:srgbClr val="424242"/>
              </a:solidFill>
              <a:prstDash val="solid"/>
              <a:miter lim="400000"/>
            </a:ln>
          </a:right>
          <a:top>
            <a:ln w="12700" cap="flat">
              <a:solidFill>
                <a:srgbClr val="424242"/>
              </a:solidFill>
              <a:prstDash val="solid"/>
              <a:miter lim="400000"/>
            </a:ln>
          </a:top>
          <a:bottom>
            <a:ln w="12700" cap="flat">
              <a:solidFill>
                <a:srgbClr val="424242"/>
              </a:solidFill>
              <a:prstDash val="solid"/>
              <a:miter lim="400000"/>
            </a:ln>
          </a:bottom>
          <a:insideH>
            <a:ln w="12700" cap="flat">
              <a:solidFill>
                <a:srgbClr val="424242"/>
              </a:solidFill>
              <a:prstDash val="solid"/>
              <a:miter lim="400000"/>
            </a:ln>
          </a:insideH>
          <a:insideV>
            <a:ln w="12700" cap="flat">
              <a:solidFill>
                <a:srgbClr val="424242"/>
              </a:solidFill>
              <a:prstDash val="solid"/>
              <a:miter lim="400000"/>
            </a:ln>
          </a:insideV>
        </a:tcBdr>
        <a:fill>
          <a:solidFill>
            <a:srgbClr val="000000">
              <a:alpha val="25000"/>
            </a:srgbClr>
          </a:solidFill>
        </a:fill>
      </a:tcStyle>
    </a:firstCol>
    <a:lastRow>
      <a:tcTxStyle b="off" i="off">
        <a:font>
          <a:latin typeface="Gotham Light"/>
          <a:ea typeface="Gotham Light"/>
          <a:cs typeface="Gotham Light"/>
        </a:font>
        <a:srgbClr val="FFFFFF"/>
      </a:tcTxStyle>
      <a:tcStyle>
        <a:tcBdr>
          <a:left>
            <a:ln w="12700" cap="flat">
              <a:solidFill>
                <a:srgbClr val="424242"/>
              </a:solidFill>
              <a:prstDash val="solid"/>
              <a:miter lim="400000"/>
            </a:ln>
          </a:left>
          <a:right>
            <a:ln w="12700" cap="flat">
              <a:solidFill>
                <a:srgbClr val="424242"/>
              </a:solidFill>
              <a:prstDash val="solid"/>
              <a:miter lim="400000"/>
            </a:ln>
          </a:right>
          <a:top>
            <a:ln w="12700" cap="flat">
              <a:solidFill>
                <a:srgbClr val="424242"/>
              </a:solidFill>
              <a:prstDash val="solid"/>
              <a:miter lim="400000"/>
            </a:ln>
          </a:top>
          <a:bottom>
            <a:ln w="28575" cap="flat">
              <a:solidFill>
                <a:srgbClr val="424242"/>
              </a:solidFill>
              <a:prstDash val="solid"/>
              <a:miter lim="400000"/>
            </a:ln>
          </a:bottom>
          <a:insideH>
            <a:ln w="12700" cap="flat">
              <a:solidFill>
                <a:srgbClr val="424242"/>
              </a:solidFill>
              <a:prstDash val="solid"/>
              <a:miter lim="400000"/>
            </a:ln>
          </a:insideH>
          <a:insideV>
            <a:ln w="12700" cap="flat">
              <a:solidFill>
                <a:srgbClr val="424242"/>
              </a:solidFill>
              <a:prstDash val="solid"/>
              <a:miter lim="400000"/>
            </a:ln>
          </a:insideV>
        </a:tcBdr>
        <a:fill>
          <a:solidFill>
            <a:srgbClr val="000000">
              <a:alpha val="25000"/>
            </a:srgbClr>
          </a:solidFill>
        </a:fill>
      </a:tcStyle>
    </a:lastRow>
    <a:firstRow>
      <a:tcTxStyle b="off" i="off">
        <a:font>
          <a:latin typeface="Gotham Light"/>
          <a:ea typeface="Gotham Light"/>
          <a:cs typeface="Gotham Light"/>
        </a:font>
        <a:srgbClr val="FFFFFF"/>
      </a:tcTxStyle>
      <a:tcStyle>
        <a:tcBdr>
          <a:left>
            <a:ln w="12700" cap="flat">
              <a:solidFill>
                <a:srgbClr val="424242"/>
              </a:solidFill>
              <a:prstDash val="solid"/>
              <a:miter lim="400000"/>
            </a:ln>
          </a:left>
          <a:right>
            <a:ln w="12700" cap="flat">
              <a:solidFill>
                <a:srgbClr val="424242"/>
              </a:solidFill>
              <a:prstDash val="solid"/>
              <a:miter lim="400000"/>
            </a:ln>
          </a:right>
          <a:top>
            <a:ln w="28575" cap="flat">
              <a:solidFill>
                <a:srgbClr val="424242"/>
              </a:solidFill>
              <a:prstDash val="solid"/>
              <a:miter lim="400000"/>
            </a:ln>
          </a:top>
          <a:bottom>
            <a:ln w="12700" cap="flat">
              <a:solidFill>
                <a:srgbClr val="424242"/>
              </a:solidFill>
              <a:prstDash val="solid"/>
              <a:miter lim="400000"/>
            </a:ln>
          </a:bottom>
          <a:insideH>
            <a:ln w="12700" cap="flat">
              <a:solidFill>
                <a:srgbClr val="424242"/>
              </a:solidFill>
              <a:prstDash val="solid"/>
              <a:miter lim="400000"/>
            </a:ln>
          </a:insideH>
          <a:insideV>
            <a:ln w="12700" cap="flat">
              <a:solidFill>
                <a:srgbClr val="424242"/>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4A9BC294-FFE2-49D5-8D69-9E1BD2C41BD5}"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BBFC77FB-9ED0-4EC9-95AA-A1379042E648}" styleName="">
    <a:tblBg/>
    <a:wholeTbl>
      <a:tcTxStyle b="off" i="off">
        <a:font>
          <a:latin typeface="Gotham Light"/>
          <a:ea typeface="Gotham Light"/>
          <a:cs typeface="Gotham Light"/>
        </a:font>
        <a:srgbClr val="FFFFFF"/>
      </a:tcTxStyle>
      <a:tcStyle>
        <a:tcBdr>
          <a:left>
            <a:ln w="12700" cap="flat">
              <a:solidFill>
                <a:srgbClr val="424242"/>
              </a:solidFill>
              <a:prstDash val="solid"/>
              <a:miter lim="400000"/>
            </a:ln>
          </a:left>
          <a:right>
            <a:ln w="12700" cap="flat">
              <a:solidFill>
                <a:srgbClr val="424242"/>
              </a:solidFill>
              <a:prstDash val="solid"/>
              <a:miter lim="400000"/>
            </a:ln>
          </a:right>
          <a:top>
            <a:ln w="12700" cap="flat">
              <a:solidFill>
                <a:srgbClr val="424242"/>
              </a:solidFill>
              <a:prstDash val="solid"/>
              <a:miter lim="400000"/>
            </a:ln>
          </a:top>
          <a:bottom>
            <a:ln w="12700" cap="flat">
              <a:solidFill>
                <a:srgbClr val="424242"/>
              </a:solidFill>
              <a:prstDash val="solid"/>
              <a:miter lim="400000"/>
            </a:ln>
          </a:bottom>
          <a:insideH>
            <a:ln w="12700" cap="flat">
              <a:solidFill>
                <a:srgbClr val="424242"/>
              </a:solidFill>
              <a:prstDash val="solid"/>
              <a:miter lim="400000"/>
            </a:ln>
          </a:insideH>
          <a:insideV>
            <a:ln w="12700" cap="flat">
              <a:solidFill>
                <a:srgbClr val="424242"/>
              </a:solidFill>
              <a:prstDash val="solid"/>
              <a:miter lim="400000"/>
            </a:ln>
          </a:insideV>
        </a:tcBdr>
        <a:fill>
          <a:noFill/>
        </a:fill>
      </a:tcStyle>
    </a:wholeTbl>
    <a:band2H>
      <a:tcTxStyle/>
      <a:tcStyle>
        <a:tcBdr/>
        <a:fill>
          <a:solidFill>
            <a:srgbClr val="EFF1F3"/>
          </a:solidFill>
        </a:fill>
      </a:tcStyle>
    </a:band2H>
    <a:firstCol>
      <a:tcTxStyle b="off" i="off">
        <a:font>
          <a:latin typeface="Gotham Light"/>
          <a:ea typeface="Gotham Light"/>
          <a:cs typeface="Gotham Light"/>
        </a:font>
        <a:srgbClr val="FFFFFF"/>
      </a:tcTxStyle>
      <a:tcStyle>
        <a:tcBdr>
          <a:left>
            <a:ln w="28575" cap="flat">
              <a:solidFill>
                <a:srgbClr val="424242"/>
              </a:solidFill>
              <a:prstDash val="solid"/>
              <a:miter lim="400000"/>
            </a:ln>
          </a:left>
          <a:right>
            <a:ln w="12700" cap="flat">
              <a:solidFill>
                <a:srgbClr val="424242"/>
              </a:solidFill>
              <a:prstDash val="solid"/>
              <a:miter lim="400000"/>
            </a:ln>
          </a:right>
          <a:top>
            <a:ln w="12700" cap="flat">
              <a:solidFill>
                <a:srgbClr val="424242"/>
              </a:solidFill>
              <a:prstDash val="solid"/>
              <a:miter lim="400000"/>
            </a:ln>
          </a:top>
          <a:bottom>
            <a:ln w="12700" cap="flat">
              <a:solidFill>
                <a:srgbClr val="424242"/>
              </a:solidFill>
              <a:prstDash val="solid"/>
              <a:miter lim="400000"/>
            </a:ln>
          </a:bottom>
          <a:insideH>
            <a:ln w="12700" cap="flat">
              <a:solidFill>
                <a:srgbClr val="424242"/>
              </a:solidFill>
              <a:prstDash val="solid"/>
              <a:miter lim="400000"/>
            </a:ln>
          </a:insideH>
          <a:insideV>
            <a:ln w="12700" cap="flat">
              <a:solidFill>
                <a:srgbClr val="424242"/>
              </a:solidFill>
              <a:prstDash val="solid"/>
              <a:miter lim="400000"/>
            </a:ln>
          </a:insideV>
        </a:tcBdr>
        <a:fill>
          <a:solidFill>
            <a:srgbClr val="000000">
              <a:alpha val="25000"/>
            </a:srgbClr>
          </a:solidFill>
        </a:fill>
      </a:tcStyle>
    </a:firstCol>
    <a:lastRow>
      <a:tcTxStyle b="off" i="off">
        <a:font>
          <a:latin typeface="Gotham Light"/>
          <a:ea typeface="Gotham Light"/>
          <a:cs typeface="Gotham Light"/>
        </a:font>
        <a:srgbClr val="FFFFFF"/>
      </a:tcTxStyle>
      <a:tcStyle>
        <a:tcBdr>
          <a:left>
            <a:ln w="12700" cap="flat">
              <a:solidFill>
                <a:srgbClr val="424242"/>
              </a:solidFill>
              <a:prstDash val="solid"/>
              <a:miter lim="400000"/>
            </a:ln>
          </a:left>
          <a:right>
            <a:ln w="12700" cap="flat">
              <a:solidFill>
                <a:srgbClr val="424242"/>
              </a:solidFill>
              <a:prstDash val="solid"/>
              <a:miter lim="400000"/>
            </a:ln>
          </a:right>
          <a:top>
            <a:ln w="12700" cap="flat">
              <a:solidFill>
                <a:srgbClr val="424242"/>
              </a:solidFill>
              <a:prstDash val="solid"/>
              <a:miter lim="400000"/>
            </a:ln>
          </a:top>
          <a:bottom>
            <a:ln w="28575" cap="flat">
              <a:solidFill>
                <a:srgbClr val="424242"/>
              </a:solidFill>
              <a:prstDash val="solid"/>
              <a:miter lim="400000"/>
            </a:ln>
          </a:bottom>
          <a:insideH>
            <a:ln w="12700" cap="flat">
              <a:solidFill>
                <a:srgbClr val="424242"/>
              </a:solidFill>
              <a:prstDash val="solid"/>
              <a:miter lim="400000"/>
            </a:ln>
          </a:insideH>
          <a:insideV>
            <a:ln w="12700" cap="flat">
              <a:solidFill>
                <a:srgbClr val="424242"/>
              </a:solidFill>
              <a:prstDash val="solid"/>
              <a:miter lim="400000"/>
            </a:ln>
          </a:insideV>
        </a:tcBdr>
        <a:fill>
          <a:solidFill>
            <a:srgbClr val="000000">
              <a:alpha val="25000"/>
            </a:srgbClr>
          </a:solidFill>
        </a:fill>
      </a:tcStyle>
    </a:lastRow>
    <a:firstRow>
      <a:tcTxStyle b="off" i="off">
        <a:font>
          <a:latin typeface="Gotham Light"/>
          <a:ea typeface="Gotham Light"/>
          <a:cs typeface="Gotham Light"/>
        </a:font>
        <a:srgbClr val="FFFFFF"/>
      </a:tcTxStyle>
      <a:tcStyle>
        <a:tcBdr>
          <a:left>
            <a:ln w="12700" cap="flat">
              <a:solidFill>
                <a:srgbClr val="424242"/>
              </a:solidFill>
              <a:prstDash val="solid"/>
              <a:miter lim="400000"/>
            </a:ln>
          </a:left>
          <a:right>
            <a:ln w="12700" cap="flat">
              <a:solidFill>
                <a:srgbClr val="424242"/>
              </a:solidFill>
              <a:prstDash val="solid"/>
              <a:miter lim="400000"/>
            </a:ln>
          </a:right>
          <a:top>
            <a:ln w="28575" cap="flat">
              <a:solidFill>
                <a:srgbClr val="424242"/>
              </a:solidFill>
              <a:prstDash val="solid"/>
              <a:miter lim="400000"/>
            </a:ln>
          </a:top>
          <a:bottom>
            <a:ln w="12700" cap="flat">
              <a:solidFill>
                <a:srgbClr val="424242"/>
              </a:solidFill>
              <a:prstDash val="solid"/>
              <a:miter lim="400000"/>
            </a:ln>
          </a:bottom>
          <a:insideH>
            <a:ln w="12700" cap="flat">
              <a:solidFill>
                <a:srgbClr val="424242"/>
              </a:solidFill>
              <a:prstDash val="solid"/>
              <a:miter lim="400000"/>
            </a:ln>
          </a:insideH>
          <a:insideV>
            <a:ln w="12700" cap="flat">
              <a:solidFill>
                <a:srgbClr val="424242"/>
              </a:solidFill>
              <a:prstDash val="solid"/>
              <a:miter lim="400000"/>
            </a:ln>
          </a:insideV>
        </a:tcBdr>
        <a:fill>
          <a:solidFill>
            <a:srgbClr val="000000">
              <a:alpha val="25000"/>
            </a:srgbClr>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52"/>
  </p:normalViewPr>
  <p:slideViewPr>
    <p:cSldViewPr snapToGrid="0" snapToObjects="1">
      <p:cViewPr varScale="1">
        <p:scale>
          <a:sx n="55" d="100"/>
          <a:sy n="55" d="100"/>
        </p:scale>
        <p:origin x="232"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package" Target="../embeddings/Feuille_de_calcul_Microsoft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Feuille_de_calcul_Microsoft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Feuille_de_calcul_Microsoft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Feuille_de_calcul_Microsoft_Excel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Feuille_de_calcul_Microsoft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Feuille_de_calcul_Microsoft_Excel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Feuille_de_calcul_Microsoft_Excel15.xlsx"/></Relationships>
</file>

<file path=ppt/charts/_rels/chart2.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package" Target="../embeddings/Feuille_de_calcul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Feuille_de_calcul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Feuille_de_calcul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Feuille_de_calcul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Feuille_de_calcul_Microsoft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Feuille_de_calcul_Microsoft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Feuille_de_calcul_Microsoft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Feuille_de_calcul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roundedCorners val="0"/>
  <c:style val="18"/>
  <c:chart>
    <c:autoTitleDeleted val="1"/>
    <c:plotArea>
      <c:layout>
        <c:manualLayout>
          <c:layoutTarget val="inner"/>
          <c:xMode val="edge"/>
          <c:yMode val="edge"/>
          <c:x val="0.198347"/>
          <c:y val="0.109593"/>
          <c:w val="0.796653"/>
          <c:h val="0.821199"/>
        </c:manualLayout>
      </c:layout>
      <c:barChart>
        <c:barDir val="col"/>
        <c:grouping val="clustered"/>
        <c:varyColors val="0"/>
        <c:ser>
          <c:idx val="0"/>
          <c:order val="0"/>
          <c:tx>
            <c:strRef>
              <c:f>Sheet1!$A$2</c:f>
              <c:strCache>
                <c:ptCount val="1"/>
                <c:pt idx="0">
                  <c:v>WLE</c:v>
                </c:pt>
              </c:strCache>
            </c:strRef>
          </c:tx>
          <c:spPr>
            <a:blipFill rotWithShape="1">
              <a:blip xmlns:r="http://schemas.openxmlformats.org/officeDocument/2006/relationships" r:embed="rId1"/>
              <a:srcRect/>
              <a:stretch>
                <a:fillRect/>
              </a:stretch>
            </a:blipFill>
            <a:ln w="9525" cap="flat">
              <a:noFill/>
              <a:round/>
            </a:ln>
            <a:effectLst>
              <a:outerShdw blurRad="50800" dist="12700" dir="16200000" algn="tl">
                <a:srgbClr val="000000">
                  <a:alpha val="50000"/>
                </a:srgbClr>
              </a:outerShdw>
            </a:effectLst>
          </c:spPr>
          <c:invertIfNegative val="0"/>
          <c:pictureOptions>
            <c:pictureFormat val="stretch"/>
          </c:pictureOptions>
          <c:dLbls>
            <c:numFmt formatCode="#,##0%_);\(#,##0%\)" sourceLinked="0"/>
            <c:spPr>
              <a:noFill/>
              <a:ln>
                <a:noFill/>
              </a:ln>
              <a:effectLst/>
            </c:spPr>
            <c:txPr>
              <a:bodyPr/>
              <a:lstStyle/>
              <a:p>
                <a:pPr>
                  <a:defRPr sz="1800" b="0" i="0" u="none" strike="noStrike">
                    <a:solidFill>
                      <a:srgbClr val="FFFFFF"/>
                    </a:solidFill>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Sheet1!$B$2:$B$2</c:f>
              <c:numCache>
                <c:formatCode>General</c:formatCode>
                <c:ptCount val="1"/>
                <c:pt idx="0">
                  <c:v>0.34</c:v>
                </c:pt>
              </c:numCache>
            </c:numRef>
          </c:val>
        </c:ser>
        <c:ser>
          <c:idx val="1"/>
          <c:order val="1"/>
          <c:tx>
            <c:strRef>
              <c:f>Sheet1!$A$3</c:f>
              <c:strCache>
                <c:ptCount val="1"/>
                <c:pt idx="0">
                  <c:v>WLE or NBI</c:v>
                </c:pt>
              </c:strCache>
            </c:strRef>
          </c:tx>
          <c:spPr>
            <a:solidFill>
              <a:srgbClr val="00A500"/>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Sheet1!$B$3:$B$3</c:f>
              <c:numCache>
                <c:formatCode>General</c:formatCode>
                <c:ptCount val="1"/>
                <c:pt idx="0">
                  <c:v>0.45</c:v>
                </c:pt>
              </c:numCache>
            </c:numRef>
          </c:val>
        </c:ser>
        <c:ser>
          <c:idx val="2"/>
          <c:order val="2"/>
          <c:tx>
            <c:strRef>
              <c:f>Sheet1!$A$4</c:f>
              <c:strCache>
                <c:ptCount val="1"/>
                <c:pt idx="0">
                  <c:v>WLE or NBI or pCLE</c:v>
                </c:pt>
              </c:strCache>
            </c:strRef>
          </c:tx>
          <c:spPr>
            <a:blipFill rotWithShape="1">
              <a:blip xmlns:r="http://schemas.openxmlformats.org/officeDocument/2006/relationships" r:embed="rId2"/>
              <a:srcRect/>
              <a:stretch>
                <a:fillRect/>
              </a:stretch>
            </a:blipFill>
            <a:ln w="9525" cap="flat">
              <a:noFill/>
              <a:round/>
            </a:ln>
            <a:effectLst>
              <a:outerShdw blurRad="50800" dist="12700" dir="16200000" algn="tl">
                <a:srgbClr val="000000">
                  <a:alpha val="50000"/>
                </a:srgbClr>
              </a:outerShdw>
            </a:effectLst>
          </c:spPr>
          <c:invertIfNegative val="0"/>
          <c:pictureOptions>
            <c:pictureFormat val="stretch"/>
          </c:pictureOptions>
          <c:dLbls>
            <c:numFmt formatCode="#,##0%_);\(#,##0%\)" sourceLinked="0"/>
            <c:spPr>
              <a:noFill/>
              <a:ln>
                <a:noFill/>
              </a:ln>
              <a:effectLst/>
            </c:spPr>
            <c:txPr>
              <a:bodyPr/>
              <a:lstStyle/>
              <a:p>
                <a:pPr>
                  <a:defRPr sz="1800" b="0" i="0" u="none" strike="noStrike">
                    <a:solidFill>
                      <a:srgbClr val="FFFFFF"/>
                    </a:solidFill>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Sheet1!$B$4:$B$4</c:f>
              <c:numCache>
                <c:formatCode>General</c:formatCode>
                <c:ptCount val="1"/>
                <c:pt idx="0">
                  <c:v>0.76</c:v>
                </c:pt>
              </c:numCache>
            </c:numRef>
          </c:val>
        </c:ser>
        <c:dLbls>
          <c:showLegendKey val="0"/>
          <c:showVal val="0"/>
          <c:showCatName val="0"/>
          <c:showSerName val="0"/>
          <c:showPercent val="0"/>
          <c:showBubbleSize val="0"/>
        </c:dLbls>
        <c:gapWidth val="150"/>
        <c:axId val="1713870048"/>
        <c:axId val="1713871680"/>
      </c:barChart>
      <c:catAx>
        <c:axId val="1713870048"/>
        <c:scaling>
          <c:orientation val="minMax"/>
        </c:scaling>
        <c:delete val="0"/>
        <c:axPos val="b"/>
        <c:numFmt formatCode="General" sourceLinked="0"/>
        <c:majorTickMark val="cross"/>
        <c:minorTickMark val="none"/>
        <c:tickLblPos val="low"/>
        <c:spPr>
          <a:ln w="12700" cap="flat">
            <a:solidFill>
              <a:srgbClr val="AAAAAA"/>
            </a:solidFill>
            <a:prstDash val="solid"/>
            <a:round/>
          </a:ln>
        </c:spPr>
        <c:txPr>
          <a:bodyPr rot="0"/>
          <a:lstStyle/>
          <a:p>
            <a:pPr>
              <a:defRPr sz="800" b="0" i="0" u="none" strike="noStrike">
                <a:solidFill>
                  <a:srgbClr val="444444"/>
                </a:solidFill>
                <a:latin typeface="Gotham Medium"/>
              </a:defRPr>
            </a:pPr>
            <a:endParaRPr lang="fr-FR"/>
          </a:p>
        </c:txPr>
        <c:crossAx val="1713871680"/>
        <c:crosses val="autoZero"/>
        <c:auto val="1"/>
        <c:lblAlgn val="ctr"/>
        <c:lblOffset val="100"/>
        <c:noMultiLvlLbl val="1"/>
      </c:catAx>
      <c:valAx>
        <c:axId val="1713871680"/>
        <c:scaling>
          <c:orientation val="minMax"/>
          <c:max val="1.0"/>
          <c:min val="0.0"/>
        </c:scaling>
        <c:delete val="0"/>
        <c:axPos val="l"/>
        <c:majorGridlines>
          <c:spPr>
            <a:ln w="12700" cap="flat">
              <a:solidFill>
                <a:srgbClr val="AAAAAA"/>
              </a:solidFill>
              <a:prstDash val="solid"/>
              <a:round/>
            </a:ln>
          </c:spPr>
        </c:majorGridlines>
        <c:numFmt formatCode="0%" sourceLinked="0"/>
        <c:majorTickMark val="in"/>
        <c:minorTickMark val="none"/>
        <c:tickLblPos val="nextTo"/>
        <c:spPr>
          <a:ln w="12700" cap="flat">
            <a:noFill/>
            <a:prstDash val="solid"/>
            <a:round/>
          </a:ln>
        </c:spPr>
        <c:txPr>
          <a:bodyPr rot="0"/>
          <a:lstStyle/>
          <a:p>
            <a:pPr>
              <a:defRPr sz="1400" b="0" i="0" u="none" strike="noStrike">
                <a:solidFill>
                  <a:srgbClr val="444444"/>
                </a:solidFill>
                <a:latin typeface="Gotham Medium"/>
              </a:defRPr>
            </a:pPr>
            <a:endParaRPr lang="fr-FR"/>
          </a:p>
        </c:txPr>
        <c:crossAx val="1713870048"/>
        <c:crosses val="autoZero"/>
        <c:crossBetween val="between"/>
        <c:majorUnit val="0.2"/>
        <c:minorUnit val="0.1"/>
      </c:valAx>
      <c:spPr>
        <a:noFill/>
        <a:ln w="12700" cap="flat">
          <a:noFill/>
          <a:miter lim="400000"/>
        </a:ln>
        <a:effectLst/>
      </c:spPr>
    </c:plotArea>
    <c:legend>
      <c:legendPos val="r"/>
      <c:layout>
        <c:manualLayout>
          <c:xMode val="edge"/>
          <c:yMode val="edge"/>
          <c:x val="0.195059"/>
          <c:y val="0.0"/>
          <c:w val="0.801653"/>
          <c:h val="0.225595"/>
        </c:manualLayout>
      </c:layout>
      <c:overlay val="1"/>
      <c:spPr>
        <a:solidFill>
          <a:srgbClr val="FFFFFF"/>
        </a:solidFill>
        <a:ln w="9525" cap="flat">
          <a:noFill/>
          <a:round/>
        </a:ln>
        <a:effectLst/>
      </c:spPr>
      <c:txPr>
        <a:bodyPr rot="0"/>
        <a:lstStyle/>
        <a:p>
          <a:pPr>
            <a:defRPr sz="1600" b="0" i="0" u="none" strike="noStrike">
              <a:solidFill>
                <a:srgbClr val="444444"/>
              </a:solidFill>
              <a:latin typeface="Gotham"/>
            </a:defRPr>
          </a:pPr>
          <a:endParaRPr lang="fr-FR"/>
        </a:p>
      </c:txPr>
    </c:legend>
    <c:plotVisOnly val="1"/>
    <c:dispBlanksAs val="gap"/>
    <c:showDLblsOverMax val="1"/>
  </c:chart>
  <c:spPr>
    <a:noFill/>
    <a:ln>
      <a:noFill/>
    </a:ln>
    <a:effectLst/>
  </c:sp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fr-FR"/>
  <c:roundedCorners val="0"/>
  <c:style val="18"/>
  <c:chart>
    <c:autoTitleDeleted val="1"/>
    <c:plotArea>
      <c:layout>
        <c:manualLayout>
          <c:layoutTarget val="inner"/>
          <c:xMode val="edge"/>
          <c:yMode val="edge"/>
          <c:x val="0.159335"/>
          <c:y val="0.027629"/>
          <c:w val="0.835665"/>
          <c:h val="0.69467"/>
        </c:manualLayout>
      </c:layout>
      <c:barChart>
        <c:barDir val="col"/>
        <c:grouping val="clustered"/>
        <c:varyColors val="0"/>
        <c:ser>
          <c:idx val="0"/>
          <c:order val="0"/>
          <c:tx>
            <c:strRef>
              <c:f>Sheet1!$A$2</c:f>
              <c:strCache>
                <c:ptCount val="1"/>
                <c:pt idx="0">
                  <c:v>Sensitivity of nCLE</c:v>
                </c:pt>
              </c:strCache>
            </c:strRef>
          </c:tx>
          <c:spPr>
            <a:solidFill>
              <a:srgbClr val="41B6E4"/>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Sheet1!$B$2:$B$2</c:f>
              <c:numCache>
                <c:formatCode>General</c:formatCode>
                <c:ptCount val="1"/>
                <c:pt idx="0">
                  <c:v>0.77</c:v>
                </c:pt>
              </c:numCache>
            </c:numRef>
          </c:val>
        </c:ser>
        <c:ser>
          <c:idx val="1"/>
          <c:order val="1"/>
          <c:tx>
            <c:strRef>
              <c:f>Sheet1!$A$3</c:f>
              <c:strCache>
                <c:ptCount val="1"/>
                <c:pt idx="0">
                  <c:v>Specificity of nCLE</c:v>
                </c:pt>
              </c:strCache>
            </c:strRef>
          </c:tx>
          <c:spPr>
            <a:solidFill>
              <a:srgbClr val="0042AA"/>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Sheet1!$B$3:$B$3</c:f>
              <c:numCache>
                <c:formatCode>General</c:formatCode>
                <c:ptCount val="1"/>
                <c:pt idx="0">
                  <c:v>1.0</c:v>
                </c:pt>
              </c:numCache>
            </c:numRef>
          </c:val>
        </c:ser>
        <c:ser>
          <c:idx val="2"/>
          <c:order val="2"/>
          <c:tx>
            <c:strRef>
              <c:f>Sheet1!$A$4</c:f>
              <c:strCache>
                <c:ptCount val="1"/>
                <c:pt idx="0">
                  <c:v>Accuracy of nCLE</c:v>
                </c:pt>
              </c:strCache>
            </c:strRef>
          </c:tx>
          <c:spPr>
            <a:solidFill>
              <a:srgbClr val="929292"/>
            </a:solidFill>
            <a:ln w="9525" cap="flat">
              <a:noFill/>
              <a:round/>
            </a:ln>
            <a:effectLst>
              <a:outerShdw blurRad="50800" dist="12700" dir="16200000" algn="tl">
                <a:srgbClr val="000000">
                  <a:alpha val="50000"/>
                </a:srgbClr>
              </a:outerShdw>
            </a:effectLst>
          </c:spPr>
          <c:invertIfNegative val="0"/>
          <c:dLbls>
            <c:numFmt formatCode="#,##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Sheet1!$B$4:$B$4</c:f>
              <c:numCache>
                <c:formatCode>General</c:formatCode>
                <c:ptCount val="1"/>
                <c:pt idx="0">
                  <c:v>0.87</c:v>
                </c:pt>
              </c:numCache>
            </c:numRef>
          </c:val>
        </c:ser>
        <c:dLbls>
          <c:showLegendKey val="0"/>
          <c:showVal val="0"/>
          <c:showCatName val="0"/>
          <c:showSerName val="0"/>
          <c:showPercent val="0"/>
          <c:showBubbleSize val="0"/>
        </c:dLbls>
        <c:gapWidth val="150"/>
        <c:axId val="1714297616"/>
        <c:axId val="1714300096"/>
      </c:barChart>
      <c:catAx>
        <c:axId val="1714297616"/>
        <c:scaling>
          <c:orientation val="minMax"/>
        </c:scaling>
        <c:delete val="0"/>
        <c:axPos val="b"/>
        <c:numFmt formatCode="General" sourceLinked="0"/>
        <c:majorTickMark val="cross"/>
        <c:minorTickMark val="none"/>
        <c:tickLblPos val="low"/>
        <c:spPr>
          <a:ln w="12700" cap="flat">
            <a:solidFill>
              <a:srgbClr val="AAAAAA"/>
            </a:solidFill>
            <a:prstDash val="solid"/>
            <a:round/>
          </a:ln>
        </c:spPr>
        <c:txPr>
          <a:bodyPr rot="0"/>
          <a:lstStyle/>
          <a:p>
            <a:pPr>
              <a:defRPr sz="800" b="0" i="0" u="none" strike="noStrike">
                <a:solidFill>
                  <a:srgbClr val="444444"/>
                </a:solidFill>
                <a:latin typeface="Gotham Medium"/>
              </a:defRPr>
            </a:pPr>
            <a:endParaRPr lang="fr-FR"/>
          </a:p>
        </c:txPr>
        <c:crossAx val="1714300096"/>
        <c:crosses val="autoZero"/>
        <c:auto val="1"/>
        <c:lblAlgn val="ctr"/>
        <c:lblOffset val="100"/>
        <c:noMultiLvlLbl val="1"/>
      </c:catAx>
      <c:valAx>
        <c:axId val="1714300096"/>
        <c:scaling>
          <c:orientation val="minMax"/>
          <c:max val="1.0"/>
          <c:min val="0.0"/>
        </c:scaling>
        <c:delete val="0"/>
        <c:axPos val="l"/>
        <c:majorGridlines>
          <c:spPr>
            <a:ln w="12700" cap="flat">
              <a:solidFill>
                <a:srgbClr val="AAAAAA"/>
              </a:solidFill>
              <a:prstDash val="solid"/>
              <a:round/>
            </a:ln>
          </c:spPr>
        </c:majorGridlines>
        <c:numFmt formatCode="0%" sourceLinked="0"/>
        <c:majorTickMark val="in"/>
        <c:minorTickMark val="none"/>
        <c:tickLblPos val="nextTo"/>
        <c:spPr>
          <a:ln w="12700" cap="flat">
            <a:noFill/>
            <a:prstDash val="solid"/>
            <a:round/>
          </a:ln>
        </c:spPr>
        <c:txPr>
          <a:bodyPr rot="0"/>
          <a:lstStyle/>
          <a:p>
            <a:pPr>
              <a:defRPr sz="1200" b="0" i="0" u="none" strike="noStrike">
                <a:solidFill>
                  <a:srgbClr val="444444"/>
                </a:solidFill>
                <a:latin typeface="Gotham Medium"/>
              </a:defRPr>
            </a:pPr>
            <a:endParaRPr lang="fr-FR"/>
          </a:p>
        </c:txPr>
        <c:crossAx val="1714297616"/>
        <c:crosses val="autoZero"/>
        <c:crossBetween val="between"/>
        <c:majorUnit val="0.2"/>
        <c:minorUnit val="0.1"/>
      </c:valAx>
      <c:spPr>
        <a:noFill/>
        <a:ln w="12700" cap="flat">
          <a:noFill/>
          <a:miter lim="400000"/>
        </a:ln>
        <a:effectLst/>
      </c:spPr>
    </c:plotArea>
    <c:legend>
      <c:legendPos val="b"/>
      <c:layout>
        <c:manualLayout>
          <c:xMode val="edge"/>
          <c:yMode val="edge"/>
          <c:x val="0.225856"/>
          <c:y val="0.831594"/>
          <c:w val="0.647881"/>
          <c:h val="0.168406"/>
        </c:manualLayout>
      </c:layout>
      <c:overlay val="1"/>
      <c:spPr>
        <a:noFill/>
        <a:ln w="9525" cap="flat">
          <a:noFill/>
          <a:round/>
        </a:ln>
        <a:effectLst/>
      </c:spPr>
      <c:txPr>
        <a:bodyPr rot="0"/>
        <a:lstStyle/>
        <a:p>
          <a:pPr>
            <a:defRPr sz="1600" b="0" i="0" u="none" strike="noStrike">
              <a:solidFill>
                <a:srgbClr val="444444"/>
              </a:solidFill>
              <a:latin typeface="Gotham"/>
            </a:defRPr>
          </a:pPr>
          <a:endParaRPr lang="fr-FR"/>
        </a:p>
      </c:txPr>
    </c:legend>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fr-FR"/>
  <c:roundedCorners val="0"/>
  <c:style val="18"/>
  <c:chart>
    <c:autoTitleDeleted val="1"/>
    <c:plotArea>
      <c:layout>
        <c:manualLayout>
          <c:layoutTarget val="inner"/>
          <c:xMode val="edge"/>
          <c:yMode val="edge"/>
          <c:x val="0.178517"/>
          <c:y val="0.0298265"/>
          <c:w val="0.816483"/>
          <c:h val="0.750917"/>
        </c:manualLayout>
      </c:layout>
      <c:barChart>
        <c:barDir val="col"/>
        <c:grouping val="clustered"/>
        <c:varyColors val="0"/>
        <c:ser>
          <c:idx val="0"/>
          <c:order val="0"/>
          <c:tx>
            <c:strRef>
              <c:f>Sheet1!$A$2</c:f>
              <c:strCache>
                <c:ptCount val="1"/>
                <c:pt idx="0">
                  <c:v>Sensitivity of nCLE</c:v>
                </c:pt>
              </c:strCache>
            </c:strRef>
          </c:tx>
          <c:spPr>
            <a:solidFill>
              <a:srgbClr val="41B6E4"/>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Sheet1!$B$2:$B$2</c:f>
              <c:numCache>
                <c:formatCode>General</c:formatCode>
                <c:ptCount val="1"/>
                <c:pt idx="0">
                  <c:v>0.69</c:v>
                </c:pt>
              </c:numCache>
            </c:numRef>
          </c:val>
        </c:ser>
        <c:ser>
          <c:idx val="1"/>
          <c:order val="1"/>
          <c:tx>
            <c:strRef>
              <c:f>Sheet1!$A$3</c:f>
              <c:strCache>
                <c:ptCount val="1"/>
                <c:pt idx="0">
                  <c:v>Specificity of nCLE</c:v>
                </c:pt>
              </c:strCache>
            </c:strRef>
          </c:tx>
          <c:spPr>
            <a:solidFill>
              <a:srgbClr val="0042AA"/>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Sheet1!$B$3:$B$3</c:f>
              <c:numCache>
                <c:formatCode>General</c:formatCode>
                <c:ptCount val="1"/>
                <c:pt idx="0">
                  <c:v>1.0</c:v>
                </c:pt>
              </c:numCache>
            </c:numRef>
          </c:val>
        </c:ser>
        <c:dLbls>
          <c:showLegendKey val="0"/>
          <c:showVal val="0"/>
          <c:showCatName val="0"/>
          <c:showSerName val="0"/>
          <c:showPercent val="0"/>
          <c:showBubbleSize val="0"/>
        </c:dLbls>
        <c:gapWidth val="150"/>
        <c:axId val="1714349008"/>
        <c:axId val="1714351488"/>
      </c:barChart>
      <c:catAx>
        <c:axId val="1714349008"/>
        <c:scaling>
          <c:orientation val="minMax"/>
        </c:scaling>
        <c:delete val="0"/>
        <c:axPos val="b"/>
        <c:numFmt formatCode="General" sourceLinked="0"/>
        <c:majorTickMark val="cross"/>
        <c:minorTickMark val="none"/>
        <c:tickLblPos val="low"/>
        <c:spPr>
          <a:ln w="12700" cap="flat">
            <a:solidFill>
              <a:srgbClr val="AAAAAA"/>
            </a:solidFill>
            <a:prstDash val="solid"/>
            <a:round/>
          </a:ln>
        </c:spPr>
        <c:txPr>
          <a:bodyPr rot="0"/>
          <a:lstStyle/>
          <a:p>
            <a:pPr>
              <a:defRPr sz="800" b="0" i="0" u="none" strike="noStrike">
                <a:solidFill>
                  <a:srgbClr val="444444"/>
                </a:solidFill>
                <a:latin typeface="Gotham Medium"/>
              </a:defRPr>
            </a:pPr>
            <a:endParaRPr lang="fr-FR"/>
          </a:p>
        </c:txPr>
        <c:crossAx val="1714351488"/>
        <c:crosses val="autoZero"/>
        <c:auto val="1"/>
        <c:lblAlgn val="ctr"/>
        <c:lblOffset val="100"/>
        <c:noMultiLvlLbl val="1"/>
      </c:catAx>
      <c:valAx>
        <c:axId val="1714351488"/>
        <c:scaling>
          <c:orientation val="minMax"/>
          <c:max val="1.0"/>
          <c:min val="0.0"/>
        </c:scaling>
        <c:delete val="0"/>
        <c:axPos val="l"/>
        <c:majorGridlines>
          <c:spPr>
            <a:ln w="12700" cap="flat">
              <a:solidFill>
                <a:srgbClr val="AAAAAA"/>
              </a:solidFill>
              <a:prstDash val="solid"/>
              <a:round/>
            </a:ln>
          </c:spPr>
        </c:majorGridlines>
        <c:numFmt formatCode="0%" sourceLinked="0"/>
        <c:majorTickMark val="in"/>
        <c:minorTickMark val="none"/>
        <c:tickLblPos val="nextTo"/>
        <c:spPr>
          <a:ln w="12700" cap="flat">
            <a:noFill/>
            <a:prstDash val="solid"/>
            <a:round/>
          </a:ln>
        </c:spPr>
        <c:txPr>
          <a:bodyPr rot="0"/>
          <a:lstStyle/>
          <a:p>
            <a:pPr>
              <a:defRPr sz="1200" b="0" i="0" u="none" strike="noStrike">
                <a:solidFill>
                  <a:srgbClr val="444444"/>
                </a:solidFill>
                <a:latin typeface="Gotham Medium"/>
              </a:defRPr>
            </a:pPr>
            <a:endParaRPr lang="fr-FR"/>
          </a:p>
        </c:txPr>
        <c:crossAx val="1714349008"/>
        <c:crosses val="autoZero"/>
        <c:crossBetween val="between"/>
        <c:majorUnit val="0.2"/>
        <c:minorUnit val="0.1"/>
      </c:valAx>
      <c:spPr>
        <a:noFill/>
        <a:ln w="12700" cap="flat">
          <a:noFill/>
          <a:miter lim="400000"/>
        </a:ln>
        <a:effectLst/>
      </c:spPr>
    </c:plotArea>
    <c:legend>
      <c:legendPos val="b"/>
      <c:layout>
        <c:manualLayout>
          <c:xMode val="edge"/>
          <c:yMode val="edge"/>
          <c:x val="0.10079"/>
          <c:y val="0.875296"/>
          <c:w val="0.72588"/>
          <c:h val="0.124704"/>
        </c:manualLayout>
      </c:layout>
      <c:overlay val="1"/>
      <c:spPr>
        <a:noFill/>
        <a:ln w="9525" cap="flat">
          <a:noFill/>
          <a:round/>
        </a:ln>
        <a:effectLst/>
      </c:spPr>
      <c:txPr>
        <a:bodyPr rot="0"/>
        <a:lstStyle/>
        <a:p>
          <a:pPr>
            <a:defRPr sz="1600" b="0" i="0" u="none" strike="noStrike">
              <a:solidFill>
                <a:srgbClr val="444444"/>
              </a:solidFill>
              <a:latin typeface="Gotham"/>
            </a:defRPr>
          </a:pPr>
          <a:endParaRPr lang="fr-FR"/>
        </a:p>
      </c:txPr>
    </c:legend>
    <c:plotVisOnly val="1"/>
    <c:dispBlanksAs val="gap"/>
    <c:showDLblsOverMax val="1"/>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fr-FR"/>
  <c:roundedCorners val="0"/>
  <c:style val="18"/>
  <c:chart>
    <c:autoTitleDeleted val="1"/>
    <c:plotArea>
      <c:layout>
        <c:manualLayout>
          <c:layoutTarget val="inner"/>
          <c:xMode val="edge"/>
          <c:yMode val="edge"/>
          <c:x val="0.152561"/>
          <c:y val="0.0467985"/>
          <c:w val="0.832162"/>
          <c:h val="0.689477"/>
        </c:manualLayout>
      </c:layout>
      <c:barChart>
        <c:barDir val="col"/>
        <c:grouping val="clustered"/>
        <c:varyColors val="0"/>
        <c:ser>
          <c:idx val="0"/>
          <c:order val="0"/>
          <c:tx>
            <c:strRef>
              <c:f>Sheet1!$A$2</c:f>
              <c:strCache>
                <c:ptCount val="1"/>
                <c:pt idx="0">
                  <c:v>Virtual Chromoendoscopy (VCE)</c:v>
                </c:pt>
              </c:strCache>
            </c:strRef>
          </c:tx>
          <c:spPr>
            <a:solidFill>
              <a:srgbClr val="FF6A00"/>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600" b="0" i="0" u="none" strike="noStrike">
                    <a:solidFill>
                      <a:srgbClr val="444444"/>
                    </a:solidFill>
                    <a:latin typeface="Gotham Medium"/>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Sensitivity</c:v>
                </c:pt>
                <c:pt idx="1">
                  <c:v>Specificity</c:v>
                </c:pt>
              </c:strCache>
            </c:strRef>
          </c:cat>
          <c:val>
            <c:numRef>
              <c:f>Sheet1!$B$2:$C$2</c:f>
              <c:numCache>
                <c:formatCode>General</c:formatCode>
                <c:ptCount val="2"/>
                <c:pt idx="0">
                  <c:v>0.77</c:v>
                </c:pt>
                <c:pt idx="1">
                  <c:v>0.71</c:v>
                </c:pt>
              </c:numCache>
            </c:numRef>
          </c:val>
        </c:ser>
        <c:ser>
          <c:idx val="1"/>
          <c:order val="1"/>
          <c:tx>
            <c:strRef>
              <c:f>Sheet1!$A$3</c:f>
              <c:strCache>
                <c:ptCount val="1"/>
                <c:pt idx="0">
                  <c:v>pCLE</c:v>
                </c:pt>
              </c:strCache>
            </c:strRef>
          </c:tx>
          <c:spPr>
            <a:solidFill>
              <a:srgbClr val="41B6E4"/>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600" b="0" i="0" u="none" strike="noStrike">
                    <a:solidFill>
                      <a:srgbClr val="444444"/>
                    </a:solidFill>
                    <a:latin typeface="Gotham Medium"/>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Sensitivity</c:v>
                </c:pt>
                <c:pt idx="1">
                  <c:v>Specificity</c:v>
                </c:pt>
              </c:strCache>
            </c:strRef>
          </c:cat>
          <c:val>
            <c:numRef>
              <c:f>Sheet1!$B$3:$C$3</c:f>
              <c:numCache>
                <c:formatCode>General</c:formatCode>
                <c:ptCount val="2"/>
                <c:pt idx="0">
                  <c:v>0.91</c:v>
                </c:pt>
                <c:pt idx="1">
                  <c:v>0.76</c:v>
                </c:pt>
              </c:numCache>
            </c:numRef>
          </c:val>
        </c:ser>
        <c:dLbls>
          <c:showLegendKey val="0"/>
          <c:showVal val="0"/>
          <c:showCatName val="0"/>
          <c:showSerName val="0"/>
          <c:showPercent val="0"/>
          <c:showBubbleSize val="0"/>
        </c:dLbls>
        <c:gapWidth val="60"/>
        <c:axId val="1718650768"/>
        <c:axId val="1718653248"/>
      </c:barChart>
      <c:catAx>
        <c:axId val="1718650768"/>
        <c:scaling>
          <c:orientation val="minMax"/>
        </c:scaling>
        <c:delete val="0"/>
        <c:axPos val="b"/>
        <c:numFmt formatCode="General" sourceLinked="0"/>
        <c:majorTickMark val="cross"/>
        <c:minorTickMark val="none"/>
        <c:tickLblPos val="low"/>
        <c:spPr>
          <a:ln w="12700" cap="flat">
            <a:solidFill>
              <a:srgbClr val="AAAAAA"/>
            </a:solidFill>
            <a:prstDash val="solid"/>
            <a:round/>
          </a:ln>
        </c:spPr>
        <c:txPr>
          <a:bodyPr rot="0"/>
          <a:lstStyle/>
          <a:p>
            <a:pPr>
              <a:defRPr sz="1400" b="0" i="0" u="none" strike="noStrike">
                <a:solidFill>
                  <a:srgbClr val="444444"/>
                </a:solidFill>
                <a:latin typeface="Gotham Medium"/>
              </a:defRPr>
            </a:pPr>
            <a:endParaRPr lang="fr-FR"/>
          </a:p>
        </c:txPr>
        <c:crossAx val="1718653248"/>
        <c:crosses val="autoZero"/>
        <c:auto val="1"/>
        <c:lblAlgn val="ctr"/>
        <c:lblOffset val="100"/>
        <c:noMultiLvlLbl val="1"/>
      </c:catAx>
      <c:valAx>
        <c:axId val="1718653248"/>
        <c:scaling>
          <c:orientation val="minMax"/>
          <c:max val="1.0"/>
          <c:min val="0.0"/>
        </c:scaling>
        <c:delete val="0"/>
        <c:axPos val="l"/>
        <c:majorGridlines>
          <c:spPr>
            <a:ln w="12700" cap="flat">
              <a:solidFill>
                <a:srgbClr val="AAAAAA"/>
              </a:solidFill>
              <a:prstDash val="solid"/>
              <a:round/>
            </a:ln>
          </c:spPr>
        </c:majorGridlines>
        <c:numFmt formatCode="0%" sourceLinked="0"/>
        <c:majorTickMark val="in"/>
        <c:minorTickMark val="none"/>
        <c:tickLblPos val="nextTo"/>
        <c:spPr>
          <a:ln w="12700" cap="flat">
            <a:noFill/>
            <a:prstDash val="solid"/>
            <a:round/>
          </a:ln>
        </c:spPr>
        <c:txPr>
          <a:bodyPr rot="0"/>
          <a:lstStyle/>
          <a:p>
            <a:pPr>
              <a:defRPr sz="1200" b="0" i="0" u="none" strike="noStrike">
                <a:solidFill>
                  <a:srgbClr val="444444"/>
                </a:solidFill>
                <a:latin typeface="Gotham Medium"/>
              </a:defRPr>
            </a:pPr>
            <a:endParaRPr lang="fr-FR"/>
          </a:p>
        </c:txPr>
        <c:crossAx val="1718650768"/>
        <c:crosses val="autoZero"/>
        <c:crossBetween val="between"/>
        <c:majorUnit val="0.2"/>
        <c:minorUnit val="0.1"/>
      </c:valAx>
      <c:spPr>
        <a:noFill/>
        <a:ln w="12700" cap="flat">
          <a:noFill/>
          <a:miter lim="400000"/>
        </a:ln>
        <a:effectLst/>
      </c:spPr>
    </c:plotArea>
    <c:legend>
      <c:legendPos val="b"/>
      <c:layout>
        <c:manualLayout>
          <c:xMode val="edge"/>
          <c:yMode val="edge"/>
          <c:x val="0.0498226"/>
          <c:y val="0.883357"/>
          <c:w val="0.950177"/>
          <c:h val="0.116643"/>
        </c:manualLayout>
      </c:layout>
      <c:overlay val="1"/>
      <c:spPr>
        <a:noFill/>
        <a:ln w="9525" cap="flat">
          <a:noFill/>
          <a:round/>
        </a:ln>
        <a:effectLst/>
      </c:spPr>
      <c:txPr>
        <a:bodyPr rot="0"/>
        <a:lstStyle/>
        <a:p>
          <a:pPr>
            <a:defRPr sz="1600" b="0" i="0" u="none" strike="noStrike">
              <a:solidFill>
                <a:srgbClr val="444444"/>
              </a:solidFill>
              <a:latin typeface="Gotham"/>
            </a:defRPr>
          </a:pPr>
          <a:endParaRPr lang="fr-FR"/>
        </a:p>
      </c:txPr>
    </c:legend>
    <c:plotVisOnly val="1"/>
    <c:dispBlanksAs val="gap"/>
    <c:showDLblsOverMax val="1"/>
  </c:chart>
  <c:spPr>
    <a:noFill/>
    <a:ln>
      <a:noFill/>
    </a:ln>
    <a:effectLst/>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fr-FR"/>
  <c:roundedCorners val="0"/>
  <c:style val="18"/>
  <c:chart>
    <c:autoTitleDeleted val="1"/>
    <c:plotArea>
      <c:layout>
        <c:manualLayout>
          <c:layoutTarget val="inner"/>
          <c:xMode val="edge"/>
          <c:yMode val="edge"/>
          <c:x val="0.152583"/>
          <c:y val="0.0571847"/>
          <c:w val="0.842417"/>
          <c:h val="0.691566"/>
        </c:manualLayout>
      </c:layout>
      <c:barChart>
        <c:barDir val="col"/>
        <c:grouping val="clustered"/>
        <c:varyColors val="0"/>
        <c:ser>
          <c:idx val="0"/>
          <c:order val="0"/>
          <c:tx>
            <c:strRef>
              <c:f>Sheet1!$A$2</c:f>
              <c:strCache>
                <c:ptCount val="1"/>
                <c:pt idx="0">
                  <c:v>Follow up with VCE alone</c:v>
                </c:pt>
              </c:strCache>
            </c:strRef>
          </c:tx>
          <c:spPr>
            <a:solidFill>
              <a:srgbClr val="41B6E4"/>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600" b="0" i="0" u="none" strike="noStrike">
                    <a:solidFill>
                      <a:srgbClr val="444444"/>
                    </a:solidFill>
                    <a:latin typeface="Gotham Medium"/>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Sensitivity</c:v>
                </c:pt>
                <c:pt idx="1">
                  <c:v>NPV</c:v>
                </c:pt>
              </c:strCache>
            </c:strRef>
          </c:cat>
          <c:val>
            <c:numRef>
              <c:f>Sheet1!$B$2:$C$2</c:f>
              <c:numCache>
                <c:formatCode>General</c:formatCode>
                <c:ptCount val="2"/>
                <c:pt idx="0">
                  <c:v>0.72</c:v>
                </c:pt>
                <c:pt idx="1">
                  <c:v>0.91</c:v>
                </c:pt>
              </c:numCache>
            </c:numRef>
          </c:val>
        </c:ser>
        <c:ser>
          <c:idx val="1"/>
          <c:order val="1"/>
          <c:tx>
            <c:strRef>
              <c:f>Sheet1!$A$3</c:f>
              <c:strCache>
                <c:ptCount val="1"/>
                <c:pt idx="0">
                  <c:v>Follow-up with VCE &amp; pCLE</c:v>
                </c:pt>
              </c:strCache>
            </c:strRef>
          </c:tx>
          <c:spPr>
            <a:solidFill>
              <a:srgbClr val="0042AA"/>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600" b="0" i="0" u="none" strike="noStrike">
                    <a:solidFill>
                      <a:srgbClr val="444444"/>
                    </a:solidFill>
                    <a:latin typeface="Gotham Medium"/>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Sensitivity</c:v>
                </c:pt>
                <c:pt idx="1">
                  <c:v>NPV</c:v>
                </c:pt>
              </c:strCache>
            </c:strRef>
          </c:cat>
          <c:val>
            <c:numRef>
              <c:f>Sheet1!$B$3:$C$3</c:f>
              <c:numCache>
                <c:formatCode>General</c:formatCode>
                <c:ptCount val="2"/>
                <c:pt idx="0">
                  <c:v>1.0</c:v>
                </c:pt>
                <c:pt idx="1">
                  <c:v>1.0</c:v>
                </c:pt>
              </c:numCache>
            </c:numRef>
          </c:val>
        </c:ser>
        <c:dLbls>
          <c:showLegendKey val="0"/>
          <c:showVal val="0"/>
          <c:showCatName val="0"/>
          <c:showSerName val="0"/>
          <c:showPercent val="0"/>
          <c:showBubbleSize val="0"/>
        </c:dLbls>
        <c:gapWidth val="60"/>
        <c:axId val="1718707856"/>
        <c:axId val="1718710336"/>
      </c:barChart>
      <c:catAx>
        <c:axId val="1718707856"/>
        <c:scaling>
          <c:orientation val="minMax"/>
        </c:scaling>
        <c:delete val="0"/>
        <c:axPos val="b"/>
        <c:numFmt formatCode="General" sourceLinked="0"/>
        <c:majorTickMark val="cross"/>
        <c:minorTickMark val="none"/>
        <c:tickLblPos val="low"/>
        <c:spPr>
          <a:ln w="12700" cap="flat">
            <a:solidFill>
              <a:srgbClr val="AAAAAA"/>
            </a:solidFill>
            <a:prstDash val="solid"/>
            <a:round/>
          </a:ln>
        </c:spPr>
        <c:txPr>
          <a:bodyPr rot="0"/>
          <a:lstStyle/>
          <a:p>
            <a:pPr>
              <a:defRPr sz="1400" b="0" i="0" u="none" strike="noStrike">
                <a:solidFill>
                  <a:srgbClr val="444444"/>
                </a:solidFill>
                <a:latin typeface="Gotham Medium"/>
              </a:defRPr>
            </a:pPr>
            <a:endParaRPr lang="fr-FR"/>
          </a:p>
        </c:txPr>
        <c:crossAx val="1718710336"/>
        <c:crosses val="autoZero"/>
        <c:auto val="1"/>
        <c:lblAlgn val="ctr"/>
        <c:lblOffset val="100"/>
        <c:noMultiLvlLbl val="1"/>
      </c:catAx>
      <c:valAx>
        <c:axId val="1718710336"/>
        <c:scaling>
          <c:orientation val="minMax"/>
          <c:max val="1.0"/>
          <c:min val="0.0"/>
        </c:scaling>
        <c:delete val="0"/>
        <c:axPos val="l"/>
        <c:majorGridlines>
          <c:spPr>
            <a:ln w="12700" cap="flat">
              <a:solidFill>
                <a:srgbClr val="AAAAAA"/>
              </a:solidFill>
              <a:prstDash val="solid"/>
              <a:round/>
            </a:ln>
          </c:spPr>
        </c:majorGridlines>
        <c:numFmt formatCode="0%" sourceLinked="0"/>
        <c:majorTickMark val="in"/>
        <c:minorTickMark val="none"/>
        <c:tickLblPos val="nextTo"/>
        <c:spPr>
          <a:ln w="12700" cap="flat">
            <a:noFill/>
            <a:prstDash val="solid"/>
            <a:round/>
          </a:ln>
        </c:spPr>
        <c:txPr>
          <a:bodyPr rot="0"/>
          <a:lstStyle/>
          <a:p>
            <a:pPr>
              <a:defRPr sz="1200" b="0" i="0" u="none" strike="noStrike">
                <a:solidFill>
                  <a:srgbClr val="444444"/>
                </a:solidFill>
                <a:latin typeface="Gotham Medium"/>
              </a:defRPr>
            </a:pPr>
            <a:endParaRPr lang="fr-FR"/>
          </a:p>
        </c:txPr>
        <c:crossAx val="1718707856"/>
        <c:crosses val="autoZero"/>
        <c:crossBetween val="between"/>
        <c:majorUnit val="0.2"/>
        <c:minorUnit val="0.1"/>
      </c:valAx>
      <c:spPr>
        <a:noFill/>
        <a:ln w="12700" cap="flat">
          <a:noFill/>
          <a:miter lim="400000"/>
        </a:ln>
        <a:effectLst/>
      </c:spPr>
    </c:plotArea>
    <c:legend>
      <c:legendPos val="b"/>
      <c:layout>
        <c:manualLayout>
          <c:xMode val="edge"/>
          <c:yMode val="edge"/>
          <c:x val="0.128519"/>
          <c:y val="0.883047"/>
          <c:w val="0.832284"/>
          <c:h val="0.116953"/>
        </c:manualLayout>
      </c:layout>
      <c:overlay val="1"/>
      <c:spPr>
        <a:noFill/>
        <a:ln w="9525" cap="flat">
          <a:noFill/>
          <a:round/>
        </a:ln>
        <a:effectLst/>
      </c:spPr>
      <c:txPr>
        <a:bodyPr rot="0"/>
        <a:lstStyle/>
        <a:p>
          <a:pPr>
            <a:defRPr sz="1600" b="0" i="0" u="none" strike="noStrike">
              <a:solidFill>
                <a:srgbClr val="444444"/>
              </a:solidFill>
              <a:latin typeface="Gotham"/>
            </a:defRPr>
          </a:pPr>
          <a:endParaRPr lang="fr-FR"/>
        </a:p>
      </c:txPr>
    </c:legend>
    <c:plotVisOnly val="1"/>
    <c:dispBlanksAs val="gap"/>
    <c:showDLblsOverMax val="1"/>
  </c:chart>
  <c:spPr>
    <a:noFill/>
    <a:ln>
      <a:noFill/>
    </a:ln>
    <a:effectLst/>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fr-FR"/>
  <c:roundedCorners val="0"/>
  <c:style val="18"/>
  <c:chart>
    <c:autoTitleDeleted val="1"/>
    <c:plotArea>
      <c:layout>
        <c:manualLayout>
          <c:layoutTarget val="inner"/>
          <c:xMode val="edge"/>
          <c:yMode val="edge"/>
          <c:x val="0.163409"/>
          <c:y val="0.0505511"/>
          <c:w val="0.686327"/>
          <c:h val="0.745767"/>
        </c:manualLayout>
      </c:layout>
      <c:barChart>
        <c:barDir val="col"/>
        <c:grouping val="clustered"/>
        <c:varyColors val="0"/>
        <c:ser>
          <c:idx val="0"/>
          <c:order val="0"/>
          <c:tx>
            <c:strRef>
              <c:f>Sheet1!$A$2</c:f>
              <c:strCache>
                <c:ptCount val="1"/>
                <c:pt idx="0">
                  <c:v>Sensitivity</c:v>
                </c:pt>
              </c:strCache>
            </c:strRef>
          </c:tx>
          <c:spPr>
            <a:solidFill>
              <a:srgbClr val="41B6E4"/>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CLE</c:v>
                </c:pt>
              </c:strCache>
            </c:strRef>
          </c:cat>
          <c:val>
            <c:numRef>
              <c:f>Sheet1!$B$2:$B$2</c:f>
              <c:numCache>
                <c:formatCode>General</c:formatCode>
                <c:ptCount val="1"/>
                <c:pt idx="0">
                  <c:v>0.63</c:v>
                </c:pt>
              </c:numCache>
            </c:numRef>
          </c:val>
        </c:ser>
        <c:ser>
          <c:idx val="1"/>
          <c:order val="1"/>
          <c:tx>
            <c:strRef>
              <c:f>Sheet1!$A$3</c:f>
              <c:strCache>
                <c:ptCount val="1"/>
                <c:pt idx="0">
                  <c:v>Specificity</c:v>
                </c:pt>
              </c:strCache>
            </c:strRef>
          </c:tx>
          <c:spPr>
            <a:solidFill>
              <a:srgbClr val="0042AA"/>
            </a:solidFill>
            <a:ln w="9525" cap="flat">
              <a:noFill/>
              <a:round/>
            </a:ln>
            <a:effectLst>
              <a:outerShdw blurRad="50800" dist="12700" dir="16200000" algn="tl">
                <a:srgbClr val="000000">
                  <a:alpha val="50000"/>
                </a:srgbClr>
              </a:outerShdw>
            </a:effectLst>
          </c:spPr>
          <c:invertIfNegative val="0"/>
          <c:dLbls>
            <c:numFmt formatCode="#,##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CLE</c:v>
                </c:pt>
              </c:strCache>
            </c:strRef>
          </c:cat>
          <c:val>
            <c:numRef>
              <c:f>Sheet1!$B$3:$B$3</c:f>
              <c:numCache>
                <c:formatCode>General</c:formatCode>
                <c:ptCount val="1"/>
                <c:pt idx="0">
                  <c:v>0.91</c:v>
                </c:pt>
              </c:numCache>
            </c:numRef>
          </c:val>
        </c:ser>
        <c:ser>
          <c:idx val="2"/>
          <c:order val="2"/>
          <c:tx>
            <c:strRef>
              <c:f>Sheet1!$A$4</c:f>
              <c:strCache>
                <c:ptCount val="1"/>
                <c:pt idx="0">
                  <c:v>Accuracy</c:v>
                </c:pt>
              </c:strCache>
            </c:strRef>
          </c:tx>
          <c:spPr>
            <a:solidFill>
              <a:srgbClr val="929292"/>
            </a:solidFill>
            <a:ln w="9525" cap="flat">
              <a:noFill/>
              <a:round/>
            </a:ln>
            <a:effectLst>
              <a:outerShdw blurRad="50800" dist="12700" dir="16200000" algn="tl">
                <a:srgbClr val="000000">
                  <a:alpha val="50000"/>
                </a:srgbClr>
              </a:outerShdw>
            </a:effectLst>
          </c:spPr>
          <c:invertIfNegative val="0"/>
          <c:dLbls>
            <c:numFmt formatCode="#,##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CLE</c:v>
                </c:pt>
              </c:strCache>
            </c:strRef>
          </c:cat>
          <c:val>
            <c:numRef>
              <c:f>Sheet1!$B$4:$B$4</c:f>
              <c:numCache>
                <c:formatCode>General</c:formatCode>
                <c:ptCount val="1"/>
                <c:pt idx="0">
                  <c:v>0.79</c:v>
                </c:pt>
              </c:numCache>
            </c:numRef>
          </c:val>
        </c:ser>
        <c:dLbls>
          <c:showLegendKey val="0"/>
          <c:showVal val="0"/>
          <c:showCatName val="0"/>
          <c:showSerName val="0"/>
          <c:showPercent val="0"/>
          <c:showBubbleSize val="0"/>
        </c:dLbls>
        <c:gapWidth val="60"/>
        <c:overlap val="-40"/>
        <c:axId val="1718039328"/>
        <c:axId val="1718041120"/>
      </c:barChart>
      <c:catAx>
        <c:axId val="1718039328"/>
        <c:scaling>
          <c:orientation val="minMax"/>
        </c:scaling>
        <c:delete val="0"/>
        <c:axPos val="b"/>
        <c:numFmt formatCode="General" sourceLinked="0"/>
        <c:majorTickMark val="cross"/>
        <c:minorTickMark val="none"/>
        <c:tickLblPos val="low"/>
        <c:spPr>
          <a:ln w="12700" cap="flat">
            <a:solidFill>
              <a:srgbClr val="AAAAAA"/>
            </a:solidFill>
            <a:prstDash val="solid"/>
            <a:round/>
          </a:ln>
        </c:spPr>
        <c:txPr>
          <a:bodyPr rot="0"/>
          <a:lstStyle/>
          <a:p>
            <a:pPr>
              <a:defRPr sz="1400" b="0" i="0" u="none" strike="noStrike">
                <a:solidFill>
                  <a:srgbClr val="444444"/>
                </a:solidFill>
                <a:latin typeface="Gotham Medium"/>
              </a:defRPr>
            </a:pPr>
            <a:endParaRPr lang="fr-FR"/>
          </a:p>
        </c:txPr>
        <c:crossAx val="1718041120"/>
        <c:crosses val="autoZero"/>
        <c:auto val="1"/>
        <c:lblAlgn val="ctr"/>
        <c:lblOffset val="100"/>
        <c:noMultiLvlLbl val="1"/>
      </c:catAx>
      <c:valAx>
        <c:axId val="1718041120"/>
        <c:scaling>
          <c:orientation val="minMax"/>
          <c:max val="1.0"/>
          <c:min val="0.0"/>
        </c:scaling>
        <c:delete val="0"/>
        <c:axPos val="l"/>
        <c:majorGridlines>
          <c:spPr>
            <a:ln w="12700" cap="flat">
              <a:solidFill>
                <a:srgbClr val="AAAAAA"/>
              </a:solidFill>
              <a:prstDash val="solid"/>
              <a:round/>
            </a:ln>
          </c:spPr>
        </c:majorGridlines>
        <c:numFmt formatCode="0%" sourceLinked="0"/>
        <c:majorTickMark val="in"/>
        <c:minorTickMark val="none"/>
        <c:tickLblPos val="nextTo"/>
        <c:spPr>
          <a:ln w="12700" cap="flat">
            <a:noFill/>
            <a:prstDash val="solid"/>
            <a:round/>
          </a:ln>
        </c:spPr>
        <c:txPr>
          <a:bodyPr rot="0"/>
          <a:lstStyle/>
          <a:p>
            <a:pPr>
              <a:defRPr sz="1200" b="0" i="0" u="none" strike="noStrike">
                <a:solidFill>
                  <a:srgbClr val="444444"/>
                </a:solidFill>
                <a:latin typeface="Gotham Medium"/>
              </a:defRPr>
            </a:pPr>
            <a:endParaRPr lang="fr-FR"/>
          </a:p>
        </c:txPr>
        <c:crossAx val="1718039328"/>
        <c:crosses val="autoZero"/>
        <c:crossBetween val="between"/>
        <c:majorUnit val="0.2"/>
        <c:minorUnit val="0.1"/>
      </c:valAx>
      <c:spPr>
        <a:noFill/>
        <a:ln w="12700" cap="flat">
          <a:noFill/>
          <a:miter lim="400000"/>
        </a:ln>
        <a:effectLst/>
      </c:spPr>
    </c:plotArea>
    <c:legend>
      <c:legendPos val="b"/>
      <c:layout>
        <c:manualLayout>
          <c:xMode val="edge"/>
          <c:yMode val="edge"/>
          <c:x val="0.0"/>
          <c:y val="0.931253"/>
          <c:w val="1.0"/>
          <c:h val="0.068747"/>
        </c:manualLayout>
      </c:layout>
      <c:overlay val="1"/>
      <c:spPr>
        <a:noFill/>
        <a:ln w="9525" cap="flat">
          <a:noFill/>
          <a:round/>
        </a:ln>
        <a:effectLst/>
      </c:spPr>
      <c:txPr>
        <a:bodyPr rot="0"/>
        <a:lstStyle/>
        <a:p>
          <a:pPr>
            <a:defRPr sz="1600" b="0" i="0" u="none" strike="noStrike">
              <a:solidFill>
                <a:srgbClr val="444444"/>
              </a:solidFill>
              <a:latin typeface="Gotham"/>
            </a:defRPr>
          </a:pPr>
          <a:endParaRPr lang="fr-FR"/>
        </a:p>
      </c:txPr>
    </c:legend>
    <c:plotVisOnly val="1"/>
    <c:dispBlanksAs val="gap"/>
    <c:showDLblsOverMax val="1"/>
  </c:chart>
  <c:spPr>
    <a:noFill/>
    <a:ln>
      <a:noFill/>
    </a:ln>
    <a:effectLst/>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fr-FR"/>
  <c:roundedCorners val="0"/>
  <c:style val="18"/>
  <c:chart>
    <c:autoTitleDeleted val="1"/>
    <c:plotArea>
      <c:layout>
        <c:manualLayout>
          <c:layoutTarget val="inner"/>
          <c:xMode val="edge"/>
          <c:yMode val="edge"/>
          <c:x val="0.164535"/>
          <c:y val="0.0476025"/>
          <c:w val="0.830465"/>
          <c:h val="0.701538"/>
        </c:manualLayout>
      </c:layout>
      <c:barChart>
        <c:barDir val="col"/>
        <c:grouping val="clustered"/>
        <c:varyColors val="0"/>
        <c:ser>
          <c:idx val="0"/>
          <c:order val="0"/>
          <c:tx>
            <c:strRef>
              <c:f>Sheet1!$A$2</c:f>
              <c:strCache>
                <c:ptCount val="1"/>
                <c:pt idx="0">
                  <c:v>Sensitivity</c:v>
                </c:pt>
              </c:strCache>
            </c:strRef>
          </c:tx>
          <c:spPr>
            <a:solidFill>
              <a:srgbClr val="41B6E4"/>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CLE</c:v>
                </c:pt>
              </c:strCache>
            </c:strRef>
          </c:cat>
          <c:val>
            <c:numRef>
              <c:f>Sheet1!$B$2:$B$2</c:f>
              <c:numCache>
                <c:formatCode>General</c:formatCode>
                <c:ptCount val="1"/>
                <c:pt idx="0">
                  <c:v>0.846</c:v>
                </c:pt>
              </c:numCache>
            </c:numRef>
          </c:val>
        </c:ser>
        <c:ser>
          <c:idx val="1"/>
          <c:order val="1"/>
          <c:tx>
            <c:strRef>
              <c:f>Sheet1!$A$3</c:f>
              <c:strCache>
                <c:ptCount val="1"/>
                <c:pt idx="0">
                  <c:v>Specificity</c:v>
                </c:pt>
              </c:strCache>
            </c:strRef>
          </c:tx>
          <c:spPr>
            <a:solidFill>
              <a:srgbClr val="0042AA"/>
            </a:solidFill>
            <a:ln w="9525" cap="flat">
              <a:noFill/>
              <a:round/>
            </a:ln>
            <a:effectLst>
              <a:outerShdw blurRad="50800" dist="12700" dir="16200000" algn="tl">
                <a:srgbClr val="000000">
                  <a:alpha val="50000"/>
                </a:srgbClr>
              </a:outerShdw>
            </a:effectLst>
          </c:spPr>
          <c:invertIfNegative val="0"/>
          <c:dLbls>
            <c:numFmt formatCode="#,##0.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CLE</c:v>
                </c:pt>
              </c:strCache>
            </c:strRef>
          </c:cat>
          <c:val>
            <c:numRef>
              <c:f>Sheet1!$B$3:$B$3</c:f>
              <c:numCache>
                <c:formatCode>General</c:formatCode>
                <c:ptCount val="1"/>
                <c:pt idx="0">
                  <c:v>0.917</c:v>
                </c:pt>
              </c:numCache>
            </c:numRef>
          </c:val>
        </c:ser>
        <c:dLbls>
          <c:showLegendKey val="0"/>
          <c:showVal val="0"/>
          <c:showCatName val="0"/>
          <c:showSerName val="0"/>
          <c:showPercent val="0"/>
          <c:showBubbleSize val="0"/>
        </c:dLbls>
        <c:gapWidth val="160"/>
        <c:axId val="1718087440"/>
        <c:axId val="1718089232"/>
      </c:barChart>
      <c:catAx>
        <c:axId val="1718087440"/>
        <c:scaling>
          <c:orientation val="minMax"/>
        </c:scaling>
        <c:delete val="0"/>
        <c:axPos val="b"/>
        <c:numFmt formatCode="General" sourceLinked="0"/>
        <c:majorTickMark val="cross"/>
        <c:minorTickMark val="none"/>
        <c:tickLblPos val="low"/>
        <c:spPr>
          <a:ln w="12700" cap="flat">
            <a:solidFill>
              <a:srgbClr val="AAAAAA"/>
            </a:solidFill>
            <a:prstDash val="solid"/>
            <a:round/>
          </a:ln>
        </c:spPr>
        <c:txPr>
          <a:bodyPr rot="0"/>
          <a:lstStyle/>
          <a:p>
            <a:pPr>
              <a:defRPr sz="1400" b="0" i="0" u="none" strike="noStrike">
                <a:solidFill>
                  <a:srgbClr val="444444"/>
                </a:solidFill>
                <a:latin typeface="Gotham Medium"/>
              </a:defRPr>
            </a:pPr>
            <a:endParaRPr lang="fr-FR"/>
          </a:p>
        </c:txPr>
        <c:crossAx val="1718089232"/>
        <c:crosses val="autoZero"/>
        <c:auto val="1"/>
        <c:lblAlgn val="ctr"/>
        <c:lblOffset val="100"/>
        <c:noMultiLvlLbl val="1"/>
      </c:catAx>
      <c:valAx>
        <c:axId val="1718089232"/>
        <c:scaling>
          <c:orientation val="minMax"/>
          <c:max val="1.0"/>
          <c:min val="0.0"/>
        </c:scaling>
        <c:delete val="0"/>
        <c:axPos val="l"/>
        <c:majorGridlines>
          <c:spPr>
            <a:ln w="12700" cap="flat">
              <a:solidFill>
                <a:srgbClr val="AAAAAA"/>
              </a:solidFill>
              <a:prstDash val="solid"/>
              <a:round/>
            </a:ln>
          </c:spPr>
        </c:majorGridlines>
        <c:numFmt formatCode="0%" sourceLinked="0"/>
        <c:majorTickMark val="in"/>
        <c:minorTickMark val="none"/>
        <c:tickLblPos val="nextTo"/>
        <c:spPr>
          <a:ln w="12700" cap="flat">
            <a:noFill/>
            <a:prstDash val="solid"/>
            <a:round/>
          </a:ln>
        </c:spPr>
        <c:txPr>
          <a:bodyPr rot="0"/>
          <a:lstStyle/>
          <a:p>
            <a:pPr>
              <a:defRPr sz="1200" b="0" i="0" u="none" strike="noStrike">
                <a:solidFill>
                  <a:srgbClr val="444444"/>
                </a:solidFill>
                <a:latin typeface="Gotham Medium"/>
              </a:defRPr>
            </a:pPr>
            <a:endParaRPr lang="fr-FR"/>
          </a:p>
        </c:txPr>
        <c:crossAx val="1718087440"/>
        <c:crosses val="autoZero"/>
        <c:crossBetween val="between"/>
        <c:majorUnit val="0.2"/>
        <c:minorUnit val="0.1"/>
      </c:valAx>
      <c:spPr>
        <a:noFill/>
        <a:ln w="12700" cap="flat">
          <a:noFill/>
          <a:miter lim="400000"/>
        </a:ln>
        <a:effectLst/>
      </c:spPr>
    </c:plotArea>
    <c:legend>
      <c:legendPos val="b"/>
      <c:layout>
        <c:manualLayout>
          <c:xMode val="edge"/>
          <c:yMode val="edge"/>
          <c:x val="0.262599"/>
          <c:y val="0.881568"/>
          <c:w val="0.659234"/>
          <c:h val="0.118432"/>
        </c:manualLayout>
      </c:layout>
      <c:overlay val="1"/>
      <c:spPr>
        <a:noFill/>
        <a:ln w="9525" cap="flat">
          <a:noFill/>
          <a:round/>
        </a:ln>
        <a:effectLst/>
      </c:spPr>
      <c:txPr>
        <a:bodyPr rot="0"/>
        <a:lstStyle/>
        <a:p>
          <a:pPr>
            <a:defRPr sz="1600" b="0" i="0" u="none" strike="noStrike">
              <a:solidFill>
                <a:srgbClr val="444444"/>
              </a:solidFill>
              <a:latin typeface="Gotham"/>
            </a:defRPr>
          </a:pPr>
          <a:endParaRPr lang="fr-FR"/>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FR"/>
  <c:roundedCorners val="0"/>
  <c:style val="18"/>
  <c:chart>
    <c:autoTitleDeleted val="1"/>
    <c:plotArea>
      <c:layout>
        <c:manualLayout>
          <c:layoutTarget val="inner"/>
          <c:xMode val="edge"/>
          <c:yMode val="edge"/>
          <c:x val="0.125268"/>
          <c:y val="0.035473"/>
          <c:w val="0.539178"/>
          <c:h val="0.895439"/>
        </c:manualLayout>
      </c:layout>
      <c:barChart>
        <c:barDir val="col"/>
        <c:grouping val="clustered"/>
        <c:varyColors val="0"/>
        <c:ser>
          <c:idx val="0"/>
          <c:order val="0"/>
          <c:tx>
            <c:strRef>
              <c:f>Sheet1!$A$2</c:f>
              <c:strCache>
                <c:ptCount val="1"/>
                <c:pt idx="0">
                  <c:v>HDWLE</c:v>
                </c:pt>
              </c:strCache>
            </c:strRef>
          </c:tx>
          <c:spPr>
            <a:blipFill rotWithShape="1">
              <a:blip xmlns:r="http://schemas.openxmlformats.org/officeDocument/2006/relationships" r:embed="rId1"/>
              <a:srcRect/>
              <a:stretch>
                <a:fillRect/>
              </a:stretch>
            </a:blipFill>
            <a:ln w="9525" cap="flat">
              <a:noFill/>
              <a:round/>
            </a:ln>
            <a:effectLst>
              <a:outerShdw blurRad="50800" dist="12700" dir="16200000" algn="tl">
                <a:srgbClr val="000000">
                  <a:alpha val="50000"/>
                </a:srgbClr>
              </a:outerShdw>
            </a:effectLst>
          </c:spPr>
          <c:invertIfNegative val="0"/>
          <c:pictureOptions>
            <c:pictureFormat val="stretch"/>
          </c:pictureOptions>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Sheet1!$B$2:$B$2</c:f>
              <c:numCache>
                <c:formatCode>General</c:formatCode>
                <c:ptCount val="1"/>
                <c:pt idx="0">
                  <c:v>0.4</c:v>
                </c:pt>
              </c:numCache>
            </c:numRef>
          </c:val>
        </c:ser>
        <c:ser>
          <c:idx val="1"/>
          <c:order val="1"/>
          <c:tx>
            <c:strRef>
              <c:f>Sheet1!$A$3</c:f>
              <c:strCache>
                <c:ptCount val="1"/>
                <c:pt idx="0">
                  <c:v>HDWLE + eCLE</c:v>
                </c:pt>
              </c:strCache>
            </c:strRef>
          </c:tx>
          <c:spPr>
            <a:solidFill>
              <a:srgbClr val="41B6E4"/>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Sheet1!$B$3:$B$3</c:f>
              <c:numCache>
                <c:formatCode>General</c:formatCode>
                <c:ptCount val="1"/>
                <c:pt idx="0">
                  <c:v>0.95</c:v>
                </c:pt>
              </c:numCache>
            </c:numRef>
          </c:val>
        </c:ser>
        <c:dLbls>
          <c:showLegendKey val="0"/>
          <c:showVal val="0"/>
          <c:showCatName val="0"/>
          <c:showSerName val="0"/>
          <c:showPercent val="0"/>
          <c:showBubbleSize val="0"/>
        </c:dLbls>
        <c:gapWidth val="150"/>
        <c:axId val="1711402464"/>
        <c:axId val="1711404944"/>
      </c:barChart>
      <c:catAx>
        <c:axId val="1711402464"/>
        <c:scaling>
          <c:orientation val="minMax"/>
        </c:scaling>
        <c:delete val="0"/>
        <c:axPos val="b"/>
        <c:numFmt formatCode="General" sourceLinked="0"/>
        <c:majorTickMark val="cross"/>
        <c:minorTickMark val="none"/>
        <c:tickLblPos val="low"/>
        <c:spPr>
          <a:ln w="12700" cap="flat">
            <a:solidFill>
              <a:srgbClr val="AAAAAA"/>
            </a:solidFill>
            <a:prstDash val="solid"/>
            <a:round/>
          </a:ln>
        </c:spPr>
        <c:txPr>
          <a:bodyPr rot="0"/>
          <a:lstStyle/>
          <a:p>
            <a:pPr>
              <a:defRPr sz="800" b="0" i="0" u="none" strike="noStrike">
                <a:solidFill>
                  <a:srgbClr val="444444"/>
                </a:solidFill>
                <a:latin typeface="Gotham Medium"/>
              </a:defRPr>
            </a:pPr>
            <a:endParaRPr lang="fr-FR"/>
          </a:p>
        </c:txPr>
        <c:crossAx val="1711404944"/>
        <c:crosses val="autoZero"/>
        <c:auto val="1"/>
        <c:lblAlgn val="ctr"/>
        <c:lblOffset val="100"/>
        <c:noMultiLvlLbl val="1"/>
      </c:catAx>
      <c:valAx>
        <c:axId val="1711404944"/>
        <c:scaling>
          <c:orientation val="minMax"/>
          <c:max val="1.0"/>
          <c:min val="0.0"/>
        </c:scaling>
        <c:delete val="0"/>
        <c:axPos val="l"/>
        <c:majorGridlines>
          <c:spPr>
            <a:ln w="12700" cap="flat">
              <a:solidFill>
                <a:srgbClr val="AAAAAA"/>
              </a:solidFill>
              <a:prstDash val="solid"/>
              <a:round/>
            </a:ln>
          </c:spPr>
        </c:majorGridlines>
        <c:numFmt formatCode="0%" sourceLinked="0"/>
        <c:majorTickMark val="in"/>
        <c:minorTickMark val="none"/>
        <c:tickLblPos val="nextTo"/>
        <c:spPr>
          <a:ln w="12700" cap="flat">
            <a:noFill/>
            <a:prstDash val="solid"/>
            <a:round/>
          </a:ln>
        </c:spPr>
        <c:txPr>
          <a:bodyPr rot="0"/>
          <a:lstStyle/>
          <a:p>
            <a:pPr>
              <a:defRPr sz="1200" b="0" i="0" u="none" strike="noStrike">
                <a:solidFill>
                  <a:srgbClr val="444444"/>
                </a:solidFill>
                <a:latin typeface="Gotham Medium"/>
              </a:defRPr>
            </a:pPr>
            <a:endParaRPr lang="fr-FR"/>
          </a:p>
        </c:txPr>
        <c:crossAx val="1711402464"/>
        <c:crosses val="autoZero"/>
        <c:crossBetween val="between"/>
        <c:majorUnit val="0.2"/>
        <c:minorUnit val="0.1"/>
      </c:valAx>
      <c:spPr>
        <a:noFill/>
        <a:ln w="12700" cap="flat">
          <a:noFill/>
          <a:miter lim="400000"/>
        </a:ln>
        <a:effectLst/>
      </c:spPr>
    </c:plotArea>
    <c:legend>
      <c:legendPos val="r"/>
      <c:layout>
        <c:manualLayout>
          <c:xMode val="edge"/>
          <c:yMode val="edge"/>
          <c:x val="0.557725"/>
          <c:y val="0.0529922"/>
          <c:w val="0.442275"/>
          <c:h val="0.158446"/>
        </c:manualLayout>
      </c:layout>
      <c:overlay val="1"/>
      <c:spPr>
        <a:noFill/>
        <a:ln w="9525" cap="flat">
          <a:noFill/>
          <a:round/>
        </a:ln>
        <a:effectLst/>
      </c:spPr>
      <c:txPr>
        <a:bodyPr rot="0"/>
        <a:lstStyle/>
        <a:p>
          <a:pPr>
            <a:defRPr sz="1600" b="0" i="0" u="none" strike="noStrike">
              <a:solidFill>
                <a:srgbClr val="444444"/>
              </a:solidFill>
              <a:latin typeface="Gotham"/>
            </a:defRPr>
          </a:pPr>
          <a:endParaRPr lang="fr-FR"/>
        </a:p>
      </c:txPr>
    </c:legend>
    <c:plotVisOnly val="1"/>
    <c:dispBlanksAs val="gap"/>
    <c:showDLblsOverMax val="1"/>
  </c:chart>
  <c:spPr>
    <a:noFill/>
    <a:ln>
      <a:noFill/>
    </a:ln>
    <a:effectLst/>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fr-FR"/>
  <c:roundedCorners val="0"/>
  <c:style val="18"/>
  <c:chart>
    <c:autoTitleDeleted val="1"/>
    <c:plotArea>
      <c:layout>
        <c:manualLayout>
          <c:layoutTarget val="inner"/>
          <c:xMode val="edge"/>
          <c:yMode val="edge"/>
          <c:x val="0.153002"/>
          <c:y val="0.0265295"/>
          <c:w val="0.841998"/>
          <c:h val="0.764436"/>
        </c:manualLayout>
      </c:layout>
      <c:barChart>
        <c:barDir val="col"/>
        <c:grouping val="clustered"/>
        <c:varyColors val="0"/>
        <c:ser>
          <c:idx val="0"/>
          <c:order val="0"/>
          <c:tx>
            <c:strRef>
              <c:f>Sheet1!$A$2</c:f>
              <c:strCache>
                <c:ptCount val="1"/>
                <c:pt idx="0">
                  <c:v>HDWLE</c:v>
                </c:pt>
              </c:strCache>
            </c:strRef>
          </c:tx>
          <c:spPr>
            <a:solidFill>
              <a:srgbClr val="FF6A00"/>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Sheet1!$B$2:$B$2</c:f>
              <c:numCache>
                <c:formatCode>General</c:formatCode>
                <c:ptCount val="1"/>
                <c:pt idx="0">
                  <c:v>0.1</c:v>
                </c:pt>
              </c:numCache>
            </c:numRef>
          </c:val>
        </c:ser>
        <c:ser>
          <c:idx val="1"/>
          <c:order val="1"/>
          <c:tx>
            <c:strRef>
              <c:f>Sheet1!$A$3</c:f>
              <c:strCache>
                <c:ptCount val="1"/>
                <c:pt idx="0">
                  <c:v>HDWLE + pCLE</c:v>
                </c:pt>
              </c:strCache>
            </c:strRef>
          </c:tx>
          <c:spPr>
            <a:solidFill>
              <a:srgbClr val="41B6E4"/>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Sheet1!$B$3:$B$3</c:f>
              <c:numCache>
                <c:formatCode>General</c:formatCode>
                <c:ptCount val="1"/>
                <c:pt idx="0">
                  <c:v>0.28</c:v>
                </c:pt>
              </c:numCache>
            </c:numRef>
          </c:val>
        </c:ser>
        <c:dLbls>
          <c:showLegendKey val="0"/>
          <c:showVal val="0"/>
          <c:showCatName val="0"/>
          <c:showSerName val="0"/>
          <c:showPercent val="0"/>
          <c:showBubbleSize val="0"/>
        </c:dLbls>
        <c:gapWidth val="150"/>
        <c:axId val="1713979136"/>
        <c:axId val="1713981616"/>
      </c:barChart>
      <c:catAx>
        <c:axId val="1713979136"/>
        <c:scaling>
          <c:orientation val="minMax"/>
        </c:scaling>
        <c:delete val="0"/>
        <c:axPos val="b"/>
        <c:numFmt formatCode="General" sourceLinked="0"/>
        <c:majorTickMark val="cross"/>
        <c:minorTickMark val="none"/>
        <c:tickLblPos val="low"/>
        <c:spPr>
          <a:ln w="12700" cap="flat">
            <a:solidFill>
              <a:srgbClr val="AAAAAA"/>
            </a:solidFill>
            <a:prstDash val="solid"/>
            <a:round/>
          </a:ln>
        </c:spPr>
        <c:txPr>
          <a:bodyPr rot="0"/>
          <a:lstStyle/>
          <a:p>
            <a:pPr>
              <a:defRPr sz="800" b="0" i="0" u="none" strike="noStrike">
                <a:solidFill>
                  <a:srgbClr val="444444"/>
                </a:solidFill>
                <a:latin typeface="Gotham Medium"/>
              </a:defRPr>
            </a:pPr>
            <a:endParaRPr lang="fr-FR"/>
          </a:p>
        </c:txPr>
        <c:crossAx val="1713981616"/>
        <c:crosses val="autoZero"/>
        <c:auto val="1"/>
        <c:lblAlgn val="ctr"/>
        <c:lblOffset val="100"/>
        <c:noMultiLvlLbl val="1"/>
      </c:catAx>
      <c:valAx>
        <c:axId val="1713981616"/>
        <c:scaling>
          <c:orientation val="minMax"/>
          <c:max val="0.5"/>
          <c:min val="0.0"/>
        </c:scaling>
        <c:delete val="0"/>
        <c:axPos val="l"/>
        <c:majorGridlines>
          <c:spPr>
            <a:ln w="12700" cap="flat">
              <a:solidFill>
                <a:srgbClr val="AAAAAA"/>
              </a:solidFill>
              <a:prstDash val="solid"/>
              <a:round/>
            </a:ln>
          </c:spPr>
        </c:majorGridlines>
        <c:numFmt formatCode="0%" sourceLinked="0"/>
        <c:majorTickMark val="in"/>
        <c:minorTickMark val="none"/>
        <c:tickLblPos val="nextTo"/>
        <c:spPr>
          <a:ln w="12700" cap="flat">
            <a:noFill/>
            <a:prstDash val="solid"/>
            <a:round/>
          </a:ln>
        </c:spPr>
        <c:txPr>
          <a:bodyPr rot="0"/>
          <a:lstStyle/>
          <a:p>
            <a:pPr>
              <a:defRPr sz="1200" b="0" i="0" u="none" strike="noStrike">
                <a:solidFill>
                  <a:srgbClr val="444444"/>
                </a:solidFill>
                <a:latin typeface="Gotham Medium"/>
              </a:defRPr>
            </a:pPr>
            <a:endParaRPr lang="fr-FR"/>
          </a:p>
        </c:txPr>
        <c:crossAx val="1713979136"/>
        <c:crosses val="autoZero"/>
        <c:crossBetween val="between"/>
        <c:majorUnit val="0.1"/>
        <c:minorUnit val="0.05"/>
      </c:valAx>
      <c:spPr>
        <a:noFill/>
        <a:ln w="12700" cap="flat">
          <a:noFill/>
          <a:miter lim="400000"/>
        </a:ln>
        <a:effectLst/>
      </c:spPr>
    </c:plotArea>
    <c:legend>
      <c:legendPos val="b"/>
      <c:layout>
        <c:manualLayout>
          <c:xMode val="edge"/>
          <c:yMode val="edge"/>
          <c:x val="0.29885"/>
          <c:y val="0.887699"/>
          <c:w val="0.606451"/>
          <c:h val="0.112301"/>
        </c:manualLayout>
      </c:layout>
      <c:overlay val="1"/>
      <c:spPr>
        <a:noFill/>
        <a:ln w="9525" cap="flat">
          <a:noFill/>
          <a:round/>
        </a:ln>
        <a:effectLst/>
      </c:spPr>
      <c:txPr>
        <a:bodyPr rot="0"/>
        <a:lstStyle/>
        <a:p>
          <a:pPr>
            <a:defRPr sz="1600" b="0" i="0" u="none" strike="noStrike">
              <a:solidFill>
                <a:srgbClr val="444444"/>
              </a:solidFill>
              <a:latin typeface="Gotham"/>
            </a:defRPr>
          </a:pPr>
          <a:endParaRPr lang="fr-FR"/>
        </a:p>
      </c:txPr>
    </c:legend>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fr-FR"/>
  <c:roundedCorners val="0"/>
  <c:style val="18"/>
  <c:chart>
    <c:autoTitleDeleted val="1"/>
    <c:plotArea>
      <c:layout>
        <c:manualLayout>
          <c:layoutTarget val="inner"/>
          <c:xMode val="edge"/>
          <c:yMode val="edge"/>
          <c:x val="0.18853"/>
          <c:y val="0.031154"/>
          <c:w val="0.80647"/>
          <c:h val="0.784893"/>
        </c:manualLayout>
      </c:layout>
      <c:barChart>
        <c:barDir val="col"/>
        <c:grouping val="clustered"/>
        <c:varyColors val="0"/>
        <c:ser>
          <c:idx val="0"/>
          <c:order val="0"/>
          <c:tx>
            <c:strRef>
              <c:f>Sheet1!$A$2</c:f>
              <c:strCache>
                <c:ptCount val="1"/>
                <c:pt idx="0">
                  <c:v>ME-FICE</c:v>
                </c:pt>
              </c:strCache>
            </c:strRef>
          </c:tx>
          <c:spPr>
            <a:solidFill>
              <a:srgbClr val="FF6A00"/>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Sheet1!$B$2:$B$2</c:f>
              <c:numCache>
                <c:formatCode>General</c:formatCode>
                <c:ptCount val="1"/>
                <c:pt idx="0">
                  <c:v>0.858</c:v>
                </c:pt>
              </c:numCache>
            </c:numRef>
          </c:val>
        </c:ser>
        <c:ser>
          <c:idx val="1"/>
          <c:order val="1"/>
          <c:tx>
            <c:strRef>
              <c:f>Sheet1!$A$3</c:f>
              <c:strCache>
                <c:ptCount val="1"/>
                <c:pt idx="0">
                  <c:v>ME-FICE + pCLE</c:v>
                </c:pt>
              </c:strCache>
            </c:strRef>
          </c:tx>
          <c:spPr>
            <a:solidFill>
              <a:srgbClr val="41B6E4"/>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Sheet1!$B$3:$B$3</c:f>
              <c:numCache>
                <c:formatCode>General</c:formatCode>
                <c:ptCount val="1"/>
                <c:pt idx="0">
                  <c:v>0.925</c:v>
                </c:pt>
              </c:numCache>
            </c:numRef>
          </c:val>
        </c:ser>
        <c:dLbls>
          <c:showLegendKey val="0"/>
          <c:showVal val="0"/>
          <c:showCatName val="0"/>
          <c:showSerName val="0"/>
          <c:showPercent val="0"/>
          <c:showBubbleSize val="0"/>
        </c:dLbls>
        <c:gapWidth val="150"/>
        <c:axId val="1714034912"/>
        <c:axId val="1714037392"/>
      </c:barChart>
      <c:catAx>
        <c:axId val="1714034912"/>
        <c:scaling>
          <c:orientation val="minMax"/>
        </c:scaling>
        <c:delete val="0"/>
        <c:axPos val="b"/>
        <c:numFmt formatCode="General" sourceLinked="0"/>
        <c:majorTickMark val="cross"/>
        <c:minorTickMark val="none"/>
        <c:tickLblPos val="low"/>
        <c:spPr>
          <a:ln w="12700" cap="flat">
            <a:solidFill>
              <a:srgbClr val="AAAAAA"/>
            </a:solidFill>
            <a:prstDash val="solid"/>
            <a:round/>
          </a:ln>
        </c:spPr>
        <c:txPr>
          <a:bodyPr rot="0"/>
          <a:lstStyle/>
          <a:p>
            <a:pPr>
              <a:defRPr sz="800" b="0" i="0" u="none" strike="noStrike">
                <a:solidFill>
                  <a:srgbClr val="444444"/>
                </a:solidFill>
                <a:latin typeface="Gotham Medium"/>
              </a:defRPr>
            </a:pPr>
            <a:endParaRPr lang="fr-FR"/>
          </a:p>
        </c:txPr>
        <c:crossAx val="1714037392"/>
        <c:crosses val="autoZero"/>
        <c:auto val="1"/>
        <c:lblAlgn val="ctr"/>
        <c:lblOffset val="100"/>
        <c:noMultiLvlLbl val="1"/>
      </c:catAx>
      <c:valAx>
        <c:axId val="1714037392"/>
        <c:scaling>
          <c:orientation val="minMax"/>
          <c:max val="1.0"/>
          <c:min val="0.0"/>
        </c:scaling>
        <c:delete val="0"/>
        <c:axPos val="l"/>
        <c:majorGridlines>
          <c:spPr>
            <a:ln w="12700" cap="flat">
              <a:solidFill>
                <a:srgbClr val="AAAAAA"/>
              </a:solidFill>
              <a:prstDash val="solid"/>
              <a:round/>
            </a:ln>
          </c:spPr>
        </c:majorGridlines>
        <c:numFmt formatCode="0%" sourceLinked="0"/>
        <c:majorTickMark val="in"/>
        <c:minorTickMark val="none"/>
        <c:tickLblPos val="nextTo"/>
        <c:spPr>
          <a:ln w="12700" cap="flat">
            <a:noFill/>
            <a:prstDash val="solid"/>
            <a:round/>
          </a:ln>
        </c:spPr>
        <c:txPr>
          <a:bodyPr rot="0"/>
          <a:lstStyle/>
          <a:p>
            <a:pPr>
              <a:defRPr sz="1200" b="0" i="0" u="none" strike="noStrike">
                <a:solidFill>
                  <a:srgbClr val="444444"/>
                </a:solidFill>
                <a:latin typeface="Gotham Medium"/>
              </a:defRPr>
            </a:pPr>
            <a:endParaRPr lang="fr-FR"/>
          </a:p>
        </c:txPr>
        <c:crossAx val="1714034912"/>
        <c:crosses val="autoZero"/>
        <c:crossBetween val="between"/>
        <c:majorUnit val="0.2"/>
        <c:minorUnit val="0.1"/>
      </c:valAx>
      <c:spPr>
        <a:noFill/>
        <a:ln w="12700" cap="flat">
          <a:noFill/>
          <a:miter lim="400000"/>
        </a:ln>
        <a:effectLst/>
      </c:spPr>
    </c:plotArea>
    <c:legend>
      <c:legendPos val="b"/>
      <c:layout>
        <c:manualLayout>
          <c:xMode val="edge"/>
          <c:yMode val="edge"/>
          <c:x val="0.263502"/>
          <c:y val="0.870302"/>
          <c:w val="0.695545"/>
          <c:h val="0.129698"/>
        </c:manualLayout>
      </c:layout>
      <c:overlay val="1"/>
      <c:spPr>
        <a:noFill/>
        <a:ln w="9525" cap="flat">
          <a:noFill/>
          <a:round/>
        </a:ln>
        <a:effectLst/>
      </c:spPr>
      <c:txPr>
        <a:bodyPr rot="0"/>
        <a:lstStyle/>
        <a:p>
          <a:pPr>
            <a:defRPr sz="1600" b="0" i="0" u="none" strike="noStrike">
              <a:solidFill>
                <a:srgbClr val="444444"/>
              </a:solidFill>
              <a:latin typeface="Gotham"/>
            </a:defRPr>
          </a:pPr>
          <a:endParaRPr lang="fr-FR"/>
        </a:p>
      </c:txPr>
    </c:legend>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fr-FR"/>
  <c:roundedCorners val="0"/>
  <c:style val="18"/>
  <c:chart>
    <c:autoTitleDeleted val="1"/>
    <c:plotArea>
      <c:layout>
        <c:manualLayout>
          <c:layoutTarget val="inner"/>
          <c:xMode val="edge"/>
          <c:yMode val="edge"/>
          <c:x val="0.135376"/>
          <c:y val="0.0577475"/>
          <c:w val="0.859624"/>
          <c:h val="0.65599"/>
        </c:manualLayout>
      </c:layout>
      <c:barChart>
        <c:barDir val="col"/>
        <c:grouping val="clustered"/>
        <c:varyColors val="0"/>
        <c:ser>
          <c:idx val="0"/>
          <c:order val="0"/>
          <c:tx>
            <c:strRef>
              <c:f>Sheet1!$A$2</c:f>
              <c:strCache>
                <c:ptCount val="1"/>
                <c:pt idx="0">
                  <c:v>Forceps biopsy</c:v>
                </c:pt>
              </c:strCache>
            </c:strRef>
          </c:tx>
          <c:spPr>
            <a:solidFill>
              <a:srgbClr val="FF6A00"/>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Sensitivity</c:v>
                </c:pt>
                <c:pt idx="1">
                  <c:v>NPV</c:v>
                </c:pt>
              </c:strCache>
            </c:strRef>
          </c:cat>
          <c:val>
            <c:numRef>
              <c:f>Sheet1!$B$2:$C$2</c:f>
              <c:numCache>
                <c:formatCode>General</c:formatCode>
                <c:ptCount val="2"/>
                <c:pt idx="0">
                  <c:v>0.75</c:v>
                </c:pt>
                <c:pt idx="1">
                  <c:v>0.733</c:v>
                </c:pt>
              </c:numCache>
            </c:numRef>
          </c:val>
        </c:ser>
        <c:ser>
          <c:idx val="1"/>
          <c:order val="1"/>
          <c:tx>
            <c:strRef>
              <c:f>Sheet1!$A$3</c:f>
              <c:strCache>
                <c:ptCount val="1"/>
                <c:pt idx="0">
                  <c:v>Forceps biopsy with pCLE</c:v>
                </c:pt>
              </c:strCache>
            </c:strRef>
          </c:tx>
          <c:spPr>
            <a:solidFill>
              <a:srgbClr val="41B6E4"/>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Sensitivity</c:v>
                </c:pt>
                <c:pt idx="1">
                  <c:v>NPV</c:v>
                </c:pt>
              </c:strCache>
            </c:strRef>
          </c:cat>
          <c:val>
            <c:numRef>
              <c:f>Sheet1!$B$3:$C$3</c:f>
              <c:numCache>
                <c:formatCode>General</c:formatCode>
                <c:ptCount val="2"/>
                <c:pt idx="0">
                  <c:v>0.969</c:v>
                </c:pt>
                <c:pt idx="1">
                  <c:v>0.957</c:v>
                </c:pt>
              </c:numCache>
            </c:numRef>
          </c:val>
        </c:ser>
        <c:dLbls>
          <c:showLegendKey val="0"/>
          <c:showVal val="0"/>
          <c:showCatName val="0"/>
          <c:showSerName val="0"/>
          <c:showPercent val="0"/>
          <c:showBubbleSize val="0"/>
        </c:dLbls>
        <c:gapWidth val="60"/>
        <c:axId val="1714086032"/>
        <c:axId val="1714088512"/>
      </c:barChart>
      <c:catAx>
        <c:axId val="1714086032"/>
        <c:scaling>
          <c:orientation val="minMax"/>
        </c:scaling>
        <c:delete val="0"/>
        <c:axPos val="b"/>
        <c:numFmt formatCode="General" sourceLinked="0"/>
        <c:majorTickMark val="cross"/>
        <c:minorTickMark val="none"/>
        <c:tickLblPos val="low"/>
        <c:spPr>
          <a:ln w="12700" cap="flat">
            <a:solidFill>
              <a:srgbClr val="AAAAAA"/>
            </a:solidFill>
            <a:prstDash val="solid"/>
            <a:round/>
          </a:ln>
        </c:spPr>
        <c:txPr>
          <a:bodyPr rot="0"/>
          <a:lstStyle/>
          <a:p>
            <a:pPr>
              <a:defRPr sz="1800" b="0" i="0" u="none" strike="noStrike">
                <a:solidFill>
                  <a:srgbClr val="444444"/>
                </a:solidFill>
                <a:latin typeface="Gotham Medium"/>
              </a:defRPr>
            </a:pPr>
            <a:endParaRPr lang="fr-FR"/>
          </a:p>
        </c:txPr>
        <c:crossAx val="1714088512"/>
        <c:crosses val="autoZero"/>
        <c:auto val="1"/>
        <c:lblAlgn val="ctr"/>
        <c:lblOffset val="100"/>
        <c:noMultiLvlLbl val="1"/>
      </c:catAx>
      <c:valAx>
        <c:axId val="1714088512"/>
        <c:scaling>
          <c:orientation val="minMax"/>
          <c:max val="1.0"/>
          <c:min val="0.0"/>
        </c:scaling>
        <c:delete val="0"/>
        <c:axPos val="l"/>
        <c:majorGridlines>
          <c:spPr>
            <a:ln w="12700" cap="flat">
              <a:solidFill>
                <a:srgbClr val="AAAAAA"/>
              </a:solidFill>
              <a:prstDash val="solid"/>
              <a:round/>
            </a:ln>
          </c:spPr>
        </c:majorGridlines>
        <c:numFmt formatCode="0%" sourceLinked="0"/>
        <c:majorTickMark val="in"/>
        <c:minorTickMark val="none"/>
        <c:tickLblPos val="nextTo"/>
        <c:spPr>
          <a:ln w="12700" cap="flat">
            <a:noFill/>
            <a:prstDash val="solid"/>
            <a:round/>
          </a:ln>
        </c:spPr>
        <c:txPr>
          <a:bodyPr rot="0"/>
          <a:lstStyle/>
          <a:p>
            <a:pPr>
              <a:defRPr sz="1200" b="0" i="0" u="none" strike="noStrike">
                <a:solidFill>
                  <a:srgbClr val="444444"/>
                </a:solidFill>
                <a:latin typeface="Gotham Medium"/>
              </a:defRPr>
            </a:pPr>
            <a:endParaRPr lang="fr-FR"/>
          </a:p>
        </c:txPr>
        <c:crossAx val="1714086032"/>
        <c:crosses val="autoZero"/>
        <c:crossBetween val="between"/>
        <c:majorUnit val="0.2"/>
        <c:minorUnit val="0.1"/>
      </c:valAx>
      <c:spPr>
        <a:noFill/>
        <a:ln w="12700" cap="flat">
          <a:noFill/>
          <a:miter lim="400000"/>
        </a:ln>
        <a:effectLst/>
      </c:spPr>
    </c:plotArea>
    <c:legend>
      <c:legendPos val="b"/>
      <c:layout>
        <c:manualLayout>
          <c:xMode val="edge"/>
          <c:yMode val="edge"/>
          <c:x val="0.183839"/>
          <c:y val="0.888325"/>
          <c:w val="0.703514"/>
          <c:h val="0.111675"/>
        </c:manualLayout>
      </c:layout>
      <c:overlay val="1"/>
      <c:spPr>
        <a:noFill/>
        <a:ln w="9525" cap="flat">
          <a:noFill/>
          <a:round/>
        </a:ln>
        <a:effectLst/>
      </c:spPr>
      <c:txPr>
        <a:bodyPr rot="0"/>
        <a:lstStyle/>
        <a:p>
          <a:pPr>
            <a:defRPr sz="1600" b="0" i="0" u="none" strike="noStrike">
              <a:solidFill>
                <a:srgbClr val="444444"/>
              </a:solidFill>
              <a:latin typeface="Gotham"/>
            </a:defRPr>
          </a:pPr>
          <a:endParaRPr lang="fr-FR"/>
        </a:p>
      </c:txPr>
    </c:legend>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lang val="fr-FR"/>
  <c:roundedCorners val="0"/>
  <c:style val="18"/>
  <c:chart>
    <c:autoTitleDeleted val="1"/>
    <c:plotArea>
      <c:layout>
        <c:manualLayout>
          <c:layoutTarget val="inner"/>
          <c:xMode val="edge"/>
          <c:yMode val="edge"/>
          <c:x val="0.124166"/>
          <c:y val="0.0636175"/>
          <c:w val="0.843608"/>
          <c:h val="0.720484"/>
        </c:manualLayout>
      </c:layout>
      <c:barChart>
        <c:barDir val="col"/>
        <c:grouping val="clustered"/>
        <c:varyColors val="0"/>
        <c:ser>
          <c:idx val="0"/>
          <c:order val="0"/>
          <c:tx>
            <c:strRef>
              <c:f>Sheet1!$A$2</c:f>
              <c:strCache>
                <c:ptCount val="1"/>
                <c:pt idx="0">
                  <c:v>Sensitivity</c:v>
                </c:pt>
              </c:strCache>
            </c:strRef>
          </c:tx>
          <c:spPr>
            <a:solidFill>
              <a:srgbClr val="41B6E4"/>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Atrophic Gastritis</c:v>
                </c:pt>
                <c:pt idx="1">
                  <c:v>GIM</c:v>
                </c:pt>
                <c:pt idx="2">
                  <c:v>Gastric Neoplasia</c:v>
                </c:pt>
              </c:strCache>
            </c:strRef>
          </c:cat>
          <c:val>
            <c:numRef>
              <c:f>Sheet1!$B$2:$D$2</c:f>
              <c:numCache>
                <c:formatCode>General</c:formatCode>
                <c:ptCount val="3"/>
                <c:pt idx="0">
                  <c:v>0.89</c:v>
                </c:pt>
                <c:pt idx="1">
                  <c:v>0.92</c:v>
                </c:pt>
                <c:pt idx="2">
                  <c:v>0.9</c:v>
                </c:pt>
              </c:numCache>
            </c:numRef>
          </c:val>
        </c:ser>
        <c:ser>
          <c:idx val="1"/>
          <c:order val="1"/>
          <c:tx>
            <c:strRef>
              <c:f>Sheet1!$A$3</c:f>
              <c:strCache>
                <c:ptCount val="1"/>
                <c:pt idx="0">
                  <c:v>Specificity</c:v>
                </c:pt>
              </c:strCache>
            </c:strRef>
          </c:tx>
          <c:spPr>
            <a:solidFill>
              <a:srgbClr val="0042AA"/>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Atrophic Gastritis</c:v>
                </c:pt>
                <c:pt idx="1">
                  <c:v>GIM</c:v>
                </c:pt>
                <c:pt idx="2">
                  <c:v>Gastric Neoplasia</c:v>
                </c:pt>
              </c:strCache>
            </c:strRef>
          </c:cat>
          <c:val>
            <c:numRef>
              <c:f>Sheet1!$B$3:$D$3</c:f>
              <c:numCache>
                <c:formatCode>General</c:formatCode>
                <c:ptCount val="3"/>
                <c:pt idx="0">
                  <c:v>0.99</c:v>
                </c:pt>
                <c:pt idx="1">
                  <c:v>0.99</c:v>
                </c:pt>
                <c:pt idx="2">
                  <c:v>0.99</c:v>
                </c:pt>
              </c:numCache>
            </c:numRef>
          </c:val>
        </c:ser>
        <c:dLbls>
          <c:showLegendKey val="0"/>
          <c:showVal val="0"/>
          <c:showCatName val="0"/>
          <c:showSerName val="0"/>
          <c:showPercent val="0"/>
          <c:showBubbleSize val="0"/>
        </c:dLbls>
        <c:gapWidth val="40"/>
        <c:axId val="1714134336"/>
        <c:axId val="1714136816"/>
      </c:barChart>
      <c:catAx>
        <c:axId val="1714134336"/>
        <c:scaling>
          <c:orientation val="minMax"/>
        </c:scaling>
        <c:delete val="0"/>
        <c:axPos val="b"/>
        <c:numFmt formatCode="General" sourceLinked="0"/>
        <c:majorTickMark val="cross"/>
        <c:minorTickMark val="none"/>
        <c:tickLblPos val="low"/>
        <c:spPr>
          <a:ln w="12700" cap="flat">
            <a:solidFill>
              <a:srgbClr val="AAAAAA"/>
            </a:solidFill>
            <a:prstDash val="solid"/>
            <a:round/>
          </a:ln>
        </c:spPr>
        <c:txPr>
          <a:bodyPr rot="0"/>
          <a:lstStyle/>
          <a:p>
            <a:pPr>
              <a:defRPr sz="1800" b="0" i="0" u="none" strike="noStrike">
                <a:solidFill>
                  <a:srgbClr val="444444"/>
                </a:solidFill>
                <a:latin typeface="Gotham Medium"/>
              </a:defRPr>
            </a:pPr>
            <a:endParaRPr lang="fr-FR"/>
          </a:p>
        </c:txPr>
        <c:crossAx val="1714136816"/>
        <c:crosses val="autoZero"/>
        <c:auto val="1"/>
        <c:lblAlgn val="ctr"/>
        <c:lblOffset val="100"/>
        <c:noMultiLvlLbl val="1"/>
      </c:catAx>
      <c:valAx>
        <c:axId val="1714136816"/>
        <c:scaling>
          <c:orientation val="minMax"/>
          <c:max val="1.0"/>
          <c:min val="0.0"/>
        </c:scaling>
        <c:delete val="0"/>
        <c:axPos val="l"/>
        <c:majorGridlines>
          <c:spPr>
            <a:ln w="12700" cap="flat">
              <a:solidFill>
                <a:srgbClr val="AAAAAA"/>
              </a:solidFill>
              <a:prstDash val="solid"/>
              <a:round/>
            </a:ln>
          </c:spPr>
        </c:majorGridlines>
        <c:numFmt formatCode="0%" sourceLinked="0"/>
        <c:majorTickMark val="in"/>
        <c:minorTickMark val="none"/>
        <c:tickLblPos val="nextTo"/>
        <c:spPr>
          <a:ln w="12700" cap="flat">
            <a:noFill/>
            <a:prstDash val="solid"/>
            <a:round/>
          </a:ln>
        </c:spPr>
        <c:txPr>
          <a:bodyPr rot="0"/>
          <a:lstStyle/>
          <a:p>
            <a:pPr>
              <a:defRPr sz="1400" b="0" i="0" u="none" strike="noStrike">
                <a:solidFill>
                  <a:srgbClr val="444444"/>
                </a:solidFill>
                <a:latin typeface="Gotham Medium"/>
              </a:defRPr>
            </a:pPr>
            <a:endParaRPr lang="fr-FR"/>
          </a:p>
        </c:txPr>
        <c:crossAx val="1714134336"/>
        <c:crosses val="autoZero"/>
        <c:crossBetween val="between"/>
        <c:majorUnit val="0.2"/>
        <c:minorUnit val="0.1"/>
      </c:valAx>
      <c:spPr>
        <a:noFill/>
        <a:ln w="12700" cap="flat">
          <a:noFill/>
          <a:miter lim="400000"/>
        </a:ln>
        <a:effectLst/>
      </c:spPr>
    </c:plotArea>
    <c:legend>
      <c:legendPos val="b"/>
      <c:layout>
        <c:manualLayout>
          <c:xMode val="edge"/>
          <c:yMode val="edge"/>
          <c:x val="0.262709"/>
          <c:y val="0.932872"/>
          <c:w val="0.566732"/>
          <c:h val="0.0671281"/>
        </c:manualLayout>
      </c:layout>
      <c:overlay val="1"/>
      <c:spPr>
        <a:noFill/>
        <a:ln w="9525" cap="flat">
          <a:noFill/>
          <a:round/>
        </a:ln>
        <a:effectLst/>
      </c:spPr>
      <c:txPr>
        <a:bodyPr rot="0"/>
        <a:lstStyle/>
        <a:p>
          <a:pPr>
            <a:defRPr sz="1600" b="0" i="0" u="none" strike="noStrike">
              <a:solidFill>
                <a:srgbClr val="444444"/>
              </a:solidFill>
              <a:latin typeface="Gotham"/>
            </a:defRPr>
          </a:pPr>
          <a:endParaRPr lang="fr-FR"/>
        </a:p>
      </c:txPr>
    </c:legend>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1"/>
  <c:lang val="fr-FR"/>
  <c:roundedCorners val="0"/>
  <c:style val="18"/>
  <c:chart>
    <c:autoTitleDeleted val="1"/>
    <c:plotArea>
      <c:layout>
        <c:manualLayout>
          <c:layoutTarget val="inner"/>
          <c:xMode val="edge"/>
          <c:yMode val="edge"/>
          <c:x val="0.18853"/>
          <c:y val="0.031154"/>
          <c:w val="0.80647"/>
          <c:h val="0.784893"/>
        </c:manualLayout>
      </c:layout>
      <c:barChart>
        <c:barDir val="col"/>
        <c:grouping val="clustered"/>
        <c:varyColors val="0"/>
        <c:ser>
          <c:idx val="0"/>
          <c:order val="0"/>
          <c:tx>
            <c:strRef>
              <c:f>Sheet1!$A$2</c:f>
              <c:strCache>
                <c:ptCount val="1"/>
                <c:pt idx="0">
                  <c:v>Tissue sampling</c:v>
                </c:pt>
              </c:strCache>
            </c:strRef>
          </c:tx>
          <c:spPr>
            <a:solidFill>
              <a:srgbClr val="FF6A00"/>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Sheet1!$B$2:$B$2</c:f>
              <c:numCache>
                <c:formatCode>General</c:formatCode>
                <c:ptCount val="1"/>
                <c:pt idx="0">
                  <c:v>0.45</c:v>
                </c:pt>
              </c:numCache>
            </c:numRef>
          </c:val>
        </c:ser>
        <c:ser>
          <c:idx val="1"/>
          <c:order val="1"/>
          <c:tx>
            <c:strRef>
              <c:f>Sheet1!$A$3</c:f>
              <c:strCache>
                <c:ptCount val="1"/>
                <c:pt idx="0">
                  <c:v>pCLE</c:v>
                </c:pt>
              </c:strCache>
            </c:strRef>
          </c:tx>
          <c:spPr>
            <a:solidFill>
              <a:srgbClr val="41B6E4"/>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Sheet1!$B$3:$B$3</c:f>
              <c:numCache>
                <c:formatCode>General</c:formatCode>
                <c:ptCount val="1"/>
                <c:pt idx="0">
                  <c:v>0.98</c:v>
                </c:pt>
              </c:numCache>
            </c:numRef>
          </c:val>
        </c:ser>
        <c:dLbls>
          <c:showLegendKey val="0"/>
          <c:showVal val="0"/>
          <c:showCatName val="0"/>
          <c:showSerName val="0"/>
          <c:showPercent val="0"/>
          <c:showBubbleSize val="0"/>
        </c:dLbls>
        <c:gapWidth val="150"/>
        <c:axId val="1714194352"/>
        <c:axId val="1714196832"/>
      </c:barChart>
      <c:catAx>
        <c:axId val="1714194352"/>
        <c:scaling>
          <c:orientation val="minMax"/>
        </c:scaling>
        <c:delete val="0"/>
        <c:axPos val="b"/>
        <c:numFmt formatCode="General" sourceLinked="0"/>
        <c:majorTickMark val="cross"/>
        <c:minorTickMark val="none"/>
        <c:tickLblPos val="low"/>
        <c:spPr>
          <a:ln w="12700" cap="flat">
            <a:solidFill>
              <a:srgbClr val="AAAAAA"/>
            </a:solidFill>
            <a:prstDash val="solid"/>
            <a:round/>
          </a:ln>
        </c:spPr>
        <c:txPr>
          <a:bodyPr rot="0"/>
          <a:lstStyle/>
          <a:p>
            <a:pPr>
              <a:defRPr sz="800" b="0" i="0" u="none" strike="noStrike">
                <a:solidFill>
                  <a:srgbClr val="444444"/>
                </a:solidFill>
                <a:latin typeface="Gotham Medium"/>
              </a:defRPr>
            </a:pPr>
            <a:endParaRPr lang="fr-FR"/>
          </a:p>
        </c:txPr>
        <c:crossAx val="1714196832"/>
        <c:crosses val="autoZero"/>
        <c:auto val="1"/>
        <c:lblAlgn val="ctr"/>
        <c:lblOffset val="100"/>
        <c:noMultiLvlLbl val="1"/>
      </c:catAx>
      <c:valAx>
        <c:axId val="1714196832"/>
        <c:scaling>
          <c:orientation val="minMax"/>
          <c:max val="1.0"/>
          <c:min val="0.0"/>
        </c:scaling>
        <c:delete val="0"/>
        <c:axPos val="l"/>
        <c:majorGridlines>
          <c:spPr>
            <a:ln w="12700" cap="flat">
              <a:solidFill>
                <a:srgbClr val="AAAAAA"/>
              </a:solidFill>
              <a:prstDash val="solid"/>
              <a:round/>
            </a:ln>
          </c:spPr>
        </c:majorGridlines>
        <c:numFmt formatCode="0%" sourceLinked="0"/>
        <c:majorTickMark val="in"/>
        <c:minorTickMark val="none"/>
        <c:tickLblPos val="nextTo"/>
        <c:spPr>
          <a:ln w="12700" cap="flat">
            <a:noFill/>
            <a:prstDash val="solid"/>
            <a:round/>
          </a:ln>
        </c:spPr>
        <c:txPr>
          <a:bodyPr rot="0"/>
          <a:lstStyle/>
          <a:p>
            <a:pPr>
              <a:defRPr sz="1200" b="0" i="0" u="none" strike="noStrike">
                <a:solidFill>
                  <a:srgbClr val="444444"/>
                </a:solidFill>
                <a:latin typeface="Gotham Medium"/>
              </a:defRPr>
            </a:pPr>
            <a:endParaRPr lang="fr-FR"/>
          </a:p>
        </c:txPr>
        <c:crossAx val="1714194352"/>
        <c:crosses val="autoZero"/>
        <c:crossBetween val="between"/>
        <c:majorUnit val="0.2"/>
        <c:minorUnit val="0.1"/>
      </c:valAx>
      <c:spPr>
        <a:noFill/>
        <a:ln w="12700" cap="flat">
          <a:noFill/>
          <a:miter lim="400000"/>
        </a:ln>
        <a:effectLst/>
      </c:spPr>
    </c:plotArea>
    <c:legend>
      <c:legendPos val="b"/>
      <c:layout>
        <c:manualLayout>
          <c:xMode val="edge"/>
          <c:yMode val="edge"/>
          <c:x val="0.263502"/>
          <c:y val="0.870302"/>
          <c:w val="0.695545"/>
          <c:h val="0.129698"/>
        </c:manualLayout>
      </c:layout>
      <c:overlay val="1"/>
      <c:spPr>
        <a:noFill/>
        <a:ln w="9525" cap="flat">
          <a:noFill/>
          <a:round/>
        </a:ln>
        <a:effectLst/>
      </c:spPr>
      <c:txPr>
        <a:bodyPr rot="0"/>
        <a:lstStyle/>
        <a:p>
          <a:pPr>
            <a:defRPr sz="1600" b="0" i="0" u="none" strike="noStrike">
              <a:solidFill>
                <a:srgbClr val="444444"/>
              </a:solidFill>
              <a:latin typeface="Gotham"/>
            </a:defRPr>
          </a:pPr>
          <a:endParaRPr lang="fr-FR"/>
        </a:p>
      </c:txPr>
    </c:legend>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1"/>
  <c:lang val="fr-FR"/>
  <c:roundedCorners val="0"/>
  <c:style val="18"/>
  <c:chart>
    <c:autoTitleDeleted val="1"/>
    <c:plotArea>
      <c:layout>
        <c:manualLayout>
          <c:layoutTarget val="inner"/>
          <c:xMode val="edge"/>
          <c:yMode val="edge"/>
          <c:x val="0.17357"/>
          <c:y val="0.0331193"/>
          <c:w val="0.747079"/>
          <c:h val="0.756341"/>
        </c:manualLayout>
      </c:layout>
      <c:barChart>
        <c:barDir val="col"/>
        <c:grouping val="clustered"/>
        <c:varyColors val="0"/>
        <c:ser>
          <c:idx val="0"/>
          <c:order val="0"/>
          <c:tx>
            <c:strRef>
              <c:f>Sheet1!$A$2</c:f>
              <c:strCache>
                <c:ptCount val="1"/>
                <c:pt idx="0">
                  <c:v>Initial Miami classification</c:v>
                </c:pt>
              </c:strCache>
            </c:strRef>
          </c:tx>
          <c:spPr>
            <a:solidFill>
              <a:srgbClr val="FF6A00"/>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Sheet1!$B$2:$B$2</c:f>
              <c:numCache>
                <c:formatCode>General</c:formatCode>
                <c:ptCount val="1"/>
                <c:pt idx="0">
                  <c:v>0.78</c:v>
                </c:pt>
              </c:numCache>
            </c:numRef>
          </c:val>
        </c:ser>
        <c:ser>
          <c:idx val="1"/>
          <c:order val="1"/>
          <c:tx>
            <c:strRef>
              <c:f>Sheet1!$A$3</c:f>
              <c:strCache>
                <c:ptCount val="1"/>
                <c:pt idx="0">
                  <c:v>Refined Paris classification</c:v>
                </c:pt>
              </c:strCache>
            </c:strRef>
          </c:tx>
          <c:spPr>
            <a:solidFill>
              <a:srgbClr val="41B6E4"/>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Sheet1!$B$3:$B$3</c:f>
              <c:numCache>
                <c:formatCode>General</c:formatCode>
                <c:ptCount val="1"/>
                <c:pt idx="0">
                  <c:v>0.85</c:v>
                </c:pt>
              </c:numCache>
            </c:numRef>
          </c:val>
        </c:ser>
        <c:dLbls>
          <c:showLegendKey val="0"/>
          <c:showVal val="0"/>
          <c:showCatName val="0"/>
          <c:showSerName val="0"/>
          <c:showPercent val="0"/>
          <c:showBubbleSize val="0"/>
        </c:dLbls>
        <c:gapWidth val="150"/>
        <c:axId val="1715009056"/>
        <c:axId val="1715011536"/>
      </c:barChart>
      <c:catAx>
        <c:axId val="1715009056"/>
        <c:scaling>
          <c:orientation val="minMax"/>
        </c:scaling>
        <c:delete val="0"/>
        <c:axPos val="b"/>
        <c:numFmt formatCode="General" sourceLinked="0"/>
        <c:majorTickMark val="cross"/>
        <c:minorTickMark val="none"/>
        <c:tickLblPos val="low"/>
        <c:spPr>
          <a:ln w="12700" cap="flat">
            <a:solidFill>
              <a:srgbClr val="AAAAAA"/>
            </a:solidFill>
            <a:prstDash val="solid"/>
            <a:round/>
          </a:ln>
        </c:spPr>
        <c:txPr>
          <a:bodyPr rot="0"/>
          <a:lstStyle/>
          <a:p>
            <a:pPr>
              <a:defRPr sz="800" b="0" i="0" u="none" strike="noStrike">
                <a:solidFill>
                  <a:srgbClr val="444444"/>
                </a:solidFill>
                <a:latin typeface="Gotham Medium"/>
              </a:defRPr>
            </a:pPr>
            <a:endParaRPr lang="fr-FR"/>
          </a:p>
        </c:txPr>
        <c:crossAx val="1715011536"/>
        <c:crosses val="autoZero"/>
        <c:auto val="1"/>
        <c:lblAlgn val="ctr"/>
        <c:lblOffset val="100"/>
        <c:noMultiLvlLbl val="1"/>
      </c:catAx>
      <c:valAx>
        <c:axId val="1715011536"/>
        <c:scaling>
          <c:orientation val="minMax"/>
          <c:max val="1.0"/>
          <c:min val="0.0"/>
        </c:scaling>
        <c:delete val="0"/>
        <c:axPos val="l"/>
        <c:majorGridlines>
          <c:spPr>
            <a:ln w="12700" cap="flat">
              <a:solidFill>
                <a:srgbClr val="AAAAAA"/>
              </a:solidFill>
              <a:prstDash val="solid"/>
              <a:round/>
            </a:ln>
          </c:spPr>
        </c:majorGridlines>
        <c:numFmt formatCode="0%" sourceLinked="0"/>
        <c:majorTickMark val="in"/>
        <c:minorTickMark val="none"/>
        <c:tickLblPos val="nextTo"/>
        <c:spPr>
          <a:ln w="12700" cap="flat">
            <a:noFill/>
            <a:prstDash val="solid"/>
            <a:round/>
          </a:ln>
        </c:spPr>
        <c:txPr>
          <a:bodyPr rot="0"/>
          <a:lstStyle/>
          <a:p>
            <a:pPr>
              <a:defRPr sz="1200" b="0" i="0" u="none" strike="noStrike">
                <a:solidFill>
                  <a:srgbClr val="444444"/>
                </a:solidFill>
                <a:latin typeface="Gotham Medium"/>
              </a:defRPr>
            </a:pPr>
            <a:endParaRPr lang="fr-FR"/>
          </a:p>
        </c:txPr>
        <c:crossAx val="1715009056"/>
        <c:crosses val="autoZero"/>
        <c:crossBetween val="between"/>
        <c:majorUnit val="0.2"/>
        <c:minorUnit val="0.1"/>
      </c:valAx>
      <c:spPr>
        <a:noFill/>
        <a:ln w="12700" cap="flat">
          <a:noFill/>
          <a:miter lim="400000"/>
        </a:ln>
        <a:effectLst/>
      </c:spPr>
    </c:plotArea>
    <c:legend>
      <c:legendPos val="b"/>
      <c:layout>
        <c:manualLayout>
          <c:xMode val="edge"/>
          <c:yMode val="edge"/>
          <c:x val="0.0876685"/>
          <c:y val="0.862908"/>
          <c:w val="0.912331"/>
          <c:h val="0.137092"/>
        </c:manualLayout>
      </c:layout>
      <c:overlay val="1"/>
      <c:spPr>
        <a:noFill/>
        <a:ln w="9525" cap="flat">
          <a:noFill/>
          <a:round/>
        </a:ln>
        <a:effectLst/>
      </c:spPr>
      <c:txPr>
        <a:bodyPr rot="0"/>
        <a:lstStyle/>
        <a:p>
          <a:pPr>
            <a:defRPr sz="1600" b="0" i="0" u="none" strike="noStrike">
              <a:solidFill>
                <a:srgbClr val="444444"/>
              </a:solidFill>
              <a:latin typeface="Gotham"/>
            </a:defRPr>
          </a:pPr>
          <a:endParaRPr lang="fr-FR"/>
        </a:p>
      </c:txPr>
    </c:legend>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1"/>
  <c:lang val="fr-FR"/>
  <c:roundedCorners val="0"/>
  <c:style val="18"/>
  <c:chart>
    <c:autoTitleDeleted val="1"/>
    <c:plotArea>
      <c:layout>
        <c:manualLayout>
          <c:layoutTarget val="inner"/>
          <c:xMode val="edge"/>
          <c:yMode val="edge"/>
          <c:x val="0.160348"/>
          <c:y val="0.031154"/>
          <c:w val="0.834652"/>
          <c:h val="0.784893"/>
        </c:manualLayout>
      </c:layout>
      <c:barChart>
        <c:barDir val="col"/>
        <c:grouping val="clustered"/>
        <c:varyColors val="0"/>
        <c:ser>
          <c:idx val="0"/>
          <c:order val="0"/>
          <c:tx>
            <c:strRef>
              <c:f>Sheet1!$A$2</c:f>
              <c:strCache>
                <c:ptCount val="1"/>
                <c:pt idx="0">
                  <c:v>Sensitivity of nCLE</c:v>
                </c:pt>
              </c:strCache>
            </c:strRef>
          </c:tx>
          <c:spPr>
            <a:solidFill>
              <a:srgbClr val="41B6E4"/>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Sheet1!$B$2:$B$2</c:f>
              <c:numCache>
                <c:formatCode>General</c:formatCode>
                <c:ptCount val="1"/>
                <c:pt idx="0">
                  <c:v>0.59</c:v>
                </c:pt>
              </c:numCache>
            </c:numRef>
          </c:val>
        </c:ser>
        <c:ser>
          <c:idx val="1"/>
          <c:order val="1"/>
          <c:tx>
            <c:strRef>
              <c:f>Sheet1!$A$3</c:f>
              <c:strCache>
                <c:ptCount val="1"/>
                <c:pt idx="0">
                  <c:v>Specificity of nCLE</c:v>
                </c:pt>
              </c:strCache>
            </c:strRef>
          </c:tx>
          <c:spPr>
            <a:solidFill>
              <a:srgbClr val="0042AA"/>
            </a:solidFill>
            <a:ln w="9525" cap="flat">
              <a:noFill/>
              <a:round/>
            </a:ln>
            <a:effectLst>
              <a:outerShdw blurRad="50800" dist="12700" dir="16200000" algn="tl">
                <a:srgbClr val="000000">
                  <a:alpha val="50000"/>
                </a:srgbClr>
              </a:outerShdw>
            </a:effectLst>
          </c:spPr>
          <c:invertIfNegative val="0"/>
          <c:dLbls>
            <c:numFmt formatCode="#,##0%_);\(#,##0%\)" sourceLinked="0"/>
            <c:spPr>
              <a:noFill/>
              <a:ln>
                <a:noFill/>
              </a:ln>
              <a:effectLst/>
            </c:spPr>
            <c:txPr>
              <a:bodyPr/>
              <a:lstStyle/>
              <a:p>
                <a:pPr>
                  <a:defRPr sz="1800" b="0" i="0" u="none" strike="noStrike">
                    <a:solidFill>
                      <a:srgbClr val="FFFFFF"/>
                    </a:solidFill>
                    <a:effectLst>
                      <a:outerShdw blurRad="190500" dist="25400" dir="5400000" algn="tl">
                        <a:srgbClr val="000000">
                          <a:alpha val="50000"/>
                        </a:srgbClr>
                      </a:outerShdw>
                    </a:effectLst>
                    <a:latin typeface="Gotham Medium"/>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strCache>
            </c:strRef>
          </c:cat>
          <c:val>
            <c:numRef>
              <c:f>Sheet1!$B$3:$B$3</c:f>
              <c:numCache>
                <c:formatCode>General</c:formatCode>
                <c:ptCount val="1"/>
                <c:pt idx="0">
                  <c:v>1.0</c:v>
                </c:pt>
              </c:numCache>
            </c:numRef>
          </c:val>
        </c:ser>
        <c:dLbls>
          <c:showLegendKey val="0"/>
          <c:showVal val="0"/>
          <c:showCatName val="0"/>
          <c:showSerName val="0"/>
          <c:showPercent val="0"/>
          <c:showBubbleSize val="0"/>
        </c:dLbls>
        <c:gapWidth val="150"/>
        <c:axId val="1714240992"/>
        <c:axId val="1714243472"/>
      </c:barChart>
      <c:catAx>
        <c:axId val="1714240992"/>
        <c:scaling>
          <c:orientation val="minMax"/>
        </c:scaling>
        <c:delete val="0"/>
        <c:axPos val="b"/>
        <c:numFmt formatCode="General" sourceLinked="0"/>
        <c:majorTickMark val="cross"/>
        <c:minorTickMark val="none"/>
        <c:tickLblPos val="low"/>
        <c:spPr>
          <a:ln w="12700" cap="flat">
            <a:solidFill>
              <a:srgbClr val="AAAAAA"/>
            </a:solidFill>
            <a:prstDash val="solid"/>
            <a:round/>
          </a:ln>
        </c:spPr>
        <c:txPr>
          <a:bodyPr rot="0"/>
          <a:lstStyle/>
          <a:p>
            <a:pPr>
              <a:defRPr sz="800" b="0" i="0" u="none" strike="noStrike">
                <a:solidFill>
                  <a:srgbClr val="444444"/>
                </a:solidFill>
                <a:latin typeface="Gotham Medium"/>
              </a:defRPr>
            </a:pPr>
            <a:endParaRPr lang="fr-FR"/>
          </a:p>
        </c:txPr>
        <c:crossAx val="1714243472"/>
        <c:crosses val="autoZero"/>
        <c:auto val="1"/>
        <c:lblAlgn val="ctr"/>
        <c:lblOffset val="100"/>
        <c:noMultiLvlLbl val="1"/>
      </c:catAx>
      <c:valAx>
        <c:axId val="1714243472"/>
        <c:scaling>
          <c:orientation val="minMax"/>
          <c:max val="1.0"/>
          <c:min val="0.0"/>
        </c:scaling>
        <c:delete val="0"/>
        <c:axPos val="l"/>
        <c:majorGridlines>
          <c:spPr>
            <a:ln w="12700" cap="flat">
              <a:solidFill>
                <a:srgbClr val="AAAAAA"/>
              </a:solidFill>
              <a:prstDash val="solid"/>
              <a:round/>
            </a:ln>
          </c:spPr>
        </c:majorGridlines>
        <c:numFmt formatCode="0%" sourceLinked="0"/>
        <c:majorTickMark val="in"/>
        <c:minorTickMark val="none"/>
        <c:tickLblPos val="nextTo"/>
        <c:spPr>
          <a:ln w="12700" cap="flat">
            <a:noFill/>
            <a:prstDash val="solid"/>
            <a:round/>
          </a:ln>
        </c:spPr>
        <c:txPr>
          <a:bodyPr rot="0"/>
          <a:lstStyle/>
          <a:p>
            <a:pPr>
              <a:defRPr sz="1200" b="0" i="0" u="none" strike="noStrike">
                <a:solidFill>
                  <a:srgbClr val="444444"/>
                </a:solidFill>
                <a:latin typeface="Gotham Medium"/>
              </a:defRPr>
            </a:pPr>
            <a:endParaRPr lang="fr-FR"/>
          </a:p>
        </c:txPr>
        <c:crossAx val="1714240992"/>
        <c:crosses val="autoZero"/>
        <c:crossBetween val="between"/>
        <c:majorUnit val="0.2"/>
        <c:minorUnit val="0.1"/>
      </c:valAx>
      <c:spPr>
        <a:noFill/>
        <a:ln w="12700" cap="flat">
          <a:noFill/>
          <a:miter lim="400000"/>
        </a:ln>
        <a:effectLst/>
      </c:spPr>
    </c:plotArea>
    <c:legend>
      <c:legendPos val="b"/>
      <c:layout>
        <c:manualLayout>
          <c:xMode val="edge"/>
          <c:yMode val="edge"/>
          <c:x val="0.224113"/>
          <c:y val="0.870302"/>
          <c:w val="0.652002"/>
          <c:h val="0.129698"/>
        </c:manualLayout>
      </c:layout>
      <c:overlay val="1"/>
      <c:spPr>
        <a:noFill/>
        <a:ln w="9525" cap="flat">
          <a:noFill/>
          <a:round/>
        </a:ln>
        <a:effectLst/>
      </c:spPr>
      <c:txPr>
        <a:bodyPr rot="0"/>
        <a:lstStyle/>
        <a:p>
          <a:pPr>
            <a:defRPr sz="1600" b="0" i="0" u="none" strike="noStrike">
              <a:solidFill>
                <a:srgbClr val="444444"/>
              </a:solidFill>
              <a:latin typeface="Gotham"/>
            </a:defRPr>
          </a:pPr>
          <a:endParaRPr lang="fr-FR"/>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609600" latinLnBrk="0">
      <a:defRPr sz="1400">
        <a:latin typeface="Lucida Grande"/>
        <a:ea typeface="Lucida Grande"/>
        <a:cs typeface="Lucida Grande"/>
        <a:sym typeface="Lucida Grande"/>
      </a:defRPr>
    </a:lvl1pPr>
    <a:lvl2pPr indent="228600" defTabSz="609600" latinLnBrk="0">
      <a:defRPr sz="1400">
        <a:latin typeface="Lucida Grande"/>
        <a:ea typeface="Lucida Grande"/>
        <a:cs typeface="Lucida Grande"/>
        <a:sym typeface="Lucida Grande"/>
      </a:defRPr>
    </a:lvl2pPr>
    <a:lvl3pPr indent="457200" defTabSz="609600" latinLnBrk="0">
      <a:defRPr sz="1400">
        <a:latin typeface="Lucida Grande"/>
        <a:ea typeface="Lucida Grande"/>
        <a:cs typeface="Lucida Grande"/>
        <a:sym typeface="Lucida Grande"/>
      </a:defRPr>
    </a:lvl3pPr>
    <a:lvl4pPr indent="685800" defTabSz="609600" latinLnBrk="0">
      <a:defRPr sz="1400">
        <a:latin typeface="Lucida Grande"/>
        <a:ea typeface="Lucida Grande"/>
        <a:cs typeface="Lucida Grande"/>
        <a:sym typeface="Lucida Grande"/>
      </a:defRPr>
    </a:lvl4pPr>
    <a:lvl5pPr indent="914400" defTabSz="609600" latinLnBrk="0">
      <a:defRPr sz="1400">
        <a:latin typeface="Lucida Grande"/>
        <a:ea typeface="Lucida Grande"/>
        <a:cs typeface="Lucida Grande"/>
        <a:sym typeface="Lucida Grande"/>
      </a:defRPr>
    </a:lvl5pPr>
    <a:lvl6pPr indent="1143000" defTabSz="609600" latinLnBrk="0">
      <a:defRPr sz="1400">
        <a:latin typeface="Lucida Grande"/>
        <a:ea typeface="Lucida Grande"/>
        <a:cs typeface="Lucida Grande"/>
        <a:sym typeface="Lucida Grande"/>
      </a:defRPr>
    </a:lvl6pPr>
    <a:lvl7pPr indent="1371600" defTabSz="609600" latinLnBrk="0">
      <a:defRPr sz="1400">
        <a:latin typeface="Lucida Grande"/>
        <a:ea typeface="Lucida Grande"/>
        <a:cs typeface="Lucida Grande"/>
        <a:sym typeface="Lucida Grande"/>
      </a:defRPr>
    </a:lvl7pPr>
    <a:lvl8pPr indent="1600200" defTabSz="609600" latinLnBrk="0">
      <a:defRPr sz="1400">
        <a:latin typeface="Lucida Grande"/>
        <a:ea typeface="Lucida Grande"/>
        <a:cs typeface="Lucida Grande"/>
        <a:sym typeface="Lucida Grande"/>
      </a:defRPr>
    </a:lvl8pPr>
    <a:lvl9pPr indent="1828800" defTabSz="609600" latinLnBrk="0">
      <a:defRPr sz="14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ov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 name="cover_logo2.png"/>
          <p:cNvPicPr>
            <a:picLocks/>
          </p:cNvPicPr>
          <p:nvPr/>
        </p:nvPicPr>
        <p:blipFill>
          <a:blip r:embed="rId3">
            <a:extLst/>
          </a:blip>
          <a:stretch>
            <a:fillRect/>
          </a:stretch>
        </p:blipFill>
        <p:spPr>
          <a:xfrm>
            <a:off x="5943600" y="7601874"/>
            <a:ext cx="4394200" cy="622301"/>
          </a:xfrm>
          <a:prstGeom prst="rect">
            <a:avLst/>
          </a:prstGeom>
          <a:ln w="12700">
            <a:miter lim="400000"/>
          </a:ln>
        </p:spPr>
      </p:pic>
      <p:sp>
        <p:nvSpPr>
          <p:cNvPr id="12" name="Shape 12"/>
          <p:cNvSpPr>
            <a:spLocks noGrp="1"/>
          </p:cNvSpPr>
          <p:nvPr>
            <p:ph type="title"/>
          </p:nvPr>
        </p:nvSpPr>
        <p:spPr>
          <a:xfrm>
            <a:off x="1231900" y="1303020"/>
            <a:ext cx="13817600" cy="1397001"/>
          </a:xfrm>
          <a:prstGeom prst="rect">
            <a:avLst/>
          </a:prstGeom>
        </p:spPr>
        <p:txBody>
          <a:bodyPr/>
          <a:lstStyle>
            <a:lvl1pPr defTabSz="1219200">
              <a:defRPr sz="8400">
                <a:solidFill>
                  <a:srgbClr val="FFFFFF"/>
                </a:solidFill>
                <a:uFill>
                  <a:solidFill>
                    <a:srgbClr val="FFFFFF"/>
                  </a:solidFill>
                </a:uFill>
              </a:defRPr>
            </a:lvl1pPr>
          </a:lstStyle>
          <a:p>
            <a:r>
              <a:t>Title Text</a:t>
            </a:r>
          </a:p>
        </p:txBody>
      </p:sp>
      <p:sp>
        <p:nvSpPr>
          <p:cNvPr id="13" name="Shape 13"/>
          <p:cNvSpPr>
            <a:spLocks noGrp="1"/>
          </p:cNvSpPr>
          <p:nvPr>
            <p:ph type="sldNum" sz="quarter" idx="2"/>
          </p:nvPr>
        </p:nvSpPr>
        <p:spPr>
          <a:xfrm>
            <a:off x="7887208" y="8636000"/>
            <a:ext cx="481584" cy="484498"/>
          </a:xfrm>
          <a:prstGeom prst="rect">
            <a:avLst/>
          </a:prstGeom>
        </p:spPr>
        <p:txBody>
          <a:bodyPr lIns="50800" tIns="50800" rIns="50800" bIns="50800"/>
          <a:lstStyle>
            <a:lvl1pPr defTabSz="609600">
              <a:defRPr sz="2600">
                <a:solidFill>
                  <a:srgbClr val="00A6DC"/>
                </a:solidFill>
                <a:uFill>
                  <a:solidFill>
                    <a:srgbClr val="00A6DC"/>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88" name="Shape 88"/>
          <p:cNvSpPr>
            <a:spLocks noGrp="1"/>
          </p:cNvSpPr>
          <p:nvPr>
            <p:ph type="title"/>
          </p:nvPr>
        </p:nvSpPr>
        <p:spPr>
          <a:prstGeom prst="rect">
            <a:avLst/>
          </a:prstGeom>
        </p:spPr>
        <p:txBody>
          <a:bodyPr/>
          <a:lstStyle/>
          <a:p>
            <a:r>
              <a:t>Title Text</a:t>
            </a:r>
          </a:p>
        </p:txBody>
      </p:sp>
      <p:sp>
        <p:nvSpPr>
          <p:cNvPr id="89" name="Shape 8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ov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6" name="cover_logo2.png"/>
          <p:cNvPicPr>
            <a:picLocks/>
          </p:cNvPicPr>
          <p:nvPr/>
        </p:nvPicPr>
        <p:blipFill>
          <a:blip r:embed="rId3">
            <a:extLst/>
          </a:blip>
          <a:stretch>
            <a:fillRect/>
          </a:stretch>
        </p:blipFill>
        <p:spPr>
          <a:xfrm>
            <a:off x="5943600" y="7601874"/>
            <a:ext cx="4394200" cy="622301"/>
          </a:xfrm>
          <a:prstGeom prst="rect">
            <a:avLst/>
          </a:prstGeom>
          <a:ln w="12700">
            <a:miter lim="400000"/>
          </a:ln>
        </p:spPr>
      </p:pic>
      <p:sp>
        <p:nvSpPr>
          <p:cNvPr id="97" name="Shape 97"/>
          <p:cNvSpPr/>
          <p:nvPr/>
        </p:nvSpPr>
        <p:spPr>
          <a:xfrm>
            <a:off x="292100" y="8696960"/>
            <a:ext cx="5549900" cy="25654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defTabSz="546100">
              <a:defRPr sz="1400">
                <a:solidFill>
                  <a:srgbClr val="FCFFFF"/>
                </a:solidFill>
                <a:latin typeface="+mj-lt"/>
                <a:ea typeface="+mj-ea"/>
                <a:cs typeface="+mj-cs"/>
                <a:sym typeface="Gotham Medium"/>
              </a:defRPr>
            </a:lvl1pPr>
          </a:lstStyle>
          <a:p>
            <a:r>
              <a:t>Physician Speaker Presentation - INT - V1.03 - Dec 2015</a:t>
            </a:r>
          </a:p>
        </p:txBody>
      </p:sp>
      <p:sp>
        <p:nvSpPr>
          <p:cNvPr id="98" name="Shape 98"/>
          <p:cNvSpPr>
            <a:spLocks noGrp="1"/>
          </p:cNvSpPr>
          <p:nvPr>
            <p:ph type="title"/>
          </p:nvPr>
        </p:nvSpPr>
        <p:spPr>
          <a:xfrm>
            <a:off x="1231900" y="1303020"/>
            <a:ext cx="13817600" cy="1397001"/>
          </a:xfrm>
          <a:prstGeom prst="rect">
            <a:avLst/>
          </a:prstGeom>
        </p:spPr>
        <p:txBody>
          <a:bodyPr/>
          <a:lstStyle>
            <a:lvl1pPr defTabSz="1219200">
              <a:defRPr sz="8400">
                <a:solidFill>
                  <a:srgbClr val="FFFFFF"/>
                </a:solidFill>
                <a:uFill>
                  <a:solidFill>
                    <a:srgbClr val="FFFFFF"/>
                  </a:solidFill>
                </a:uFill>
              </a:defRPr>
            </a:lvl1pPr>
          </a:lstStyle>
          <a:p>
            <a:r>
              <a:t>Title Text</a:t>
            </a:r>
          </a:p>
        </p:txBody>
      </p:sp>
      <p:sp>
        <p:nvSpPr>
          <p:cNvPr id="99" name="Shape 99"/>
          <p:cNvSpPr>
            <a:spLocks noGrp="1"/>
          </p:cNvSpPr>
          <p:nvPr>
            <p:ph type="body" sz="half" idx="1"/>
          </p:nvPr>
        </p:nvSpPr>
        <p:spPr>
          <a:xfrm>
            <a:off x="2438400" y="2921000"/>
            <a:ext cx="11379200" cy="3797300"/>
          </a:xfrm>
          <a:prstGeom prst="rect">
            <a:avLst/>
          </a:prstGeom>
        </p:spPr>
        <p:txBody>
          <a:bodyPr lIns="0" tIns="0" rIns="0" bIns="0"/>
          <a:lstStyle>
            <a:lvl1pPr marL="0" indent="0" algn="ctr" defTabSz="1219200">
              <a:spcBef>
                <a:spcPts val="1700"/>
              </a:spcBef>
              <a:buClr>
                <a:srgbClr val="58A7DA"/>
              </a:buClr>
              <a:buSzTx/>
              <a:buFont typeface="Helvetica"/>
              <a:buNone/>
              <a:defRPr sz="3600">
                <a:solidFill>
                  <a:srgbClr val="FFFFFF"/>
                </a:solidFill>
                <a:uFill>
                  <a:solidFill>
                    <a:srgbClr val="FFFFFF"/>
                  </a:solidFill>
                </a:uFill>
                <a:latin typeface="+mn-lt"/>
                <a:ea typeface="+mn-ea"/>
                <a:cs typeface="+mn-cs"/>
                <a:sym typeface="Gotham"/>
              </a:defRPr>
            </a:lvl1pPr>
            <a:lvl2pPr marL="152400" indent="302683" algn="ctr" defTabSz="1219200">
              <a:spcBef>
                <a:spcPts val="1800"/>
              </a:spcBef>
              <a:buClr>
                <a:srgbClr val="58A7DA"/>
              </a:buClr>
              <a:buSzTx/>
              <a:buFont typeface="Times"/>
              <a:buNone/>
              <a:defRPr sz="3600">
                <a:solidFill>
                  <a:srgbClr val="FFFFFF"/>
                </a:solidFill>
                <a:uFill>
                  <a:solidFill>
                    <a:srgbClr val="FFFFFF"/>
                  </a:solidFill>
                </a:uFill>
                <a:latin typeface="+mn-lt"/>
                <a:ea typeface="+mn-ea"/>
                <a:cs typeface="+mn-cs"/>
                <a:sym typeface="Gotham"/>
              </a:defRPr>
            </a:lvl2pPr>
            <a:lvl3pPr marL="533400" indent="378883" algn="ctr" defTabSz="1219200">
              <a:spcBef>
                <a:spcPts val="1300"/>
              </a:spcBef>
              <a:buClr>
                <a:srgbClr val="58A7DA"/>
              </a:buClr>
              <a:buSzTx/>
              <a:buFont typeface="Times"/>
              <a:buNone/>
              <a:defRPr sz="2400">
                <a:solidFill>
                  <a:srgbClr val="FFFFFF"/>
                </a:solidFill>
                <a:uFill>
                  <a:solidFill>
                    <a:srgbClr val="FFFFFF"/>
                  </a:solidFill>
                </a:uFill>
                <a:latin typeface="+mn-lt"/>
                <a:ea typeface="+mn-ea"/>
                <a:cs typeface="+mn-cs"/>
                <a:sym typeface="Gotham"/>
              </a:defRPr>
            </a:lvl3pPr>
            <a:lvl4pPr marL="914400" indent="378882" algn="ctr" defTabSz="1219200">
              <a:spcBef>
                <a:spcPts val="1200"/>
              </a:spcBef>
              <a:buClr>
                <a:srgbClr val="58A7DA"/>
              </a:buClr>
              <a:buSzTx/>
              <a:buFont typeface="Times"/>
              <a:buNone/>
              <a:defRPr sz="2400">
                <a:solidFill>
                  <a:srgbClr val="FFFFFF"/>
                </a:solidFill>
                <a:uFill>
                  <a:solidFill>
                    <a:srgbClr val="FFFFFF"/>
                  </a:solidFill>
                </a:uFill>
                <a:latin typeface="+mn-lt"/>
                <a:ea typeface="+mn-ea"/>
                <a:cs typeface="+mn-cs"/>
                <a:sym typeface="Gotham"/>
              </a:defRPr>
            </a:lvl4pPr>
            <a:lvl5pPr marL="1295400" indent="378882" algn="ctr" defTabSz="1219200">
              <a:spcBef>
                <a:spcPts val="1100"/>
              </a:spcBef>
              <a:buClr>
                <a:srgbClr val="58A7DA"/>
              </a:buClr>
              <a:buSzTx/>
              <a:buFont typeface="Times"/>
              <a:buNone/>
              <a:defRPr sz="1800">
                <a:solidFill>
                  <a:srgbClr val="FFFFFF"/>
                </a:solidFill>
                <a:uFill>
                  <a:solidFill>
                    <a:srgbClr val="FFFFFF"/>
                  </a:solidFill>
                </a:uFill>
                <a:latin typeface="+mn-lt"/>
                <a:ea typeface="+mn-ea"/>
                <a:cs typeface="+mn-cs"/>
                <a:sym typeface="Gotham"/>
              </a:defRPr>
            </a:lvl5pPr>
          </a:lstStyle>
          <a:p>
            <a:r>
              <a:t>Body Level One</a:t>
            </a:r>
          </a:p>
          <a:p>
            <a:pPr lvl="1"/>
            <a:r>
              <a:t>Body Level Two</a:t>
            </a:r>
          </a:p>
          <a:p>
            <a:pPr lvl="2"/>
            <a:r>
              <a:t>Body Level Three</a:t>
            </a:r>
          </a:p>
          <a:p>
            <a:pPr lvl="3"/>
            <a:r>
              <a:t>Body Level Four</a:t>
            </a:r>
          </a:p>
          <a:p>
            <a:pPr lvl="4"/>
            <a:r>
              <a:t>Body Level Five</a:t>
            </a:r>
          </a:p>
        </p:txBody>
      </p:sp>
      <p:sp>
        <p:nvSpPr>
          <p:cNvPr id="100" name="Shape 100"/>
          <p:cNvSpPr>
            <a:spLocks noGrp="1"/>
          </p:cNvSpPr>
          <p:nvPr>
            <p:ph type="sldNum" sz="quarter" idx="2"/>
          </p:nvPr>
        </p:nvSpPr>
        <p:spPr>
          <a:xfrm>
            <a:off x="7887208" y="8636000"/>
            <a:ext cx="481584" cy="484498"/>
          </a:xfrm>
          <a:prstGeom prst="rect">
            <a:avLst/>
          </a:prstGeom>
        </p:spPr>
        <p:txBody>
          <a:bodyPr lIns="50800" tIns="50800" rIns="50800" bIns="50800"/>
          <a:lstStyle>
            <a:lvl1pPr defTabSz="609600">
              <a:defRPr sz="2600">
                <a:solidFill>
                  <a:srgbClr val="00A6DC"/>
                </a:solidFill>
                <a:uFill>
                  <a:solidFill>
                    <a:srgbClr val="00A6DC"/>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r>
              <a:t>Title Text</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v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6" name="cover_logo2.png"/>
          <p:cNvPicPr>
            <a:picLocks/>
          </p:cNvPicPr>
          <p:nvPr/>
        </p:nvPicPr>
        <p:blipFill>
          <a:blip r:embed="rId3">
            <a:extLst/>
          </a:blip>
          <a:stretch>
            <a:fillRect/>
          </a:stretch>
        </p:blipFill>
        <p:spPr>
          <a:xfrm>
            <a:off x="5537200" y="8160704"/>
            <a:ext cx="5207000" cy="736601"/>
          </a:xfrm>
          <a:prstGeom prst="rect">
            <a:avLst/>
          </a:prstGeom>
          <a:ln w="12700">
            <a:miter lim="400000"/>
          </a:ln>
        </p:spPr>
      </p:pic>
      <p:sp>
        <p:nvSpPr>
          <p:cNvPr id="37" name="Shape 37"/>
          <p:cNvSpPr>
            <a:spLocks noGrp="1"/>
          </p:cNvSpPr>
          <p:nvPr>
            <p:ph type="title"/>
          </p:nvPr>
        </p:nvSpPr>
        <p:spPr>
          <a:xfrm>
            <a:off x="1231900" y="1303020"/>
            <a:ext cx="13817600" cy="1397001"/>
          </a:xfrm>
          <a:prstGeom prst="rect">
            <a:avLst/>
          </a:prstGeom>
        </p:spPr>
        <p:txBody>
          <a:bodyPr/>
          <a:lstStyle>
            <a:lvl1pPr defTabSz="1219200">
              <a:defRPr sz="8600">
                <a:solidFill>
                  <a:srgbClr val="FFFFFF"/>
                </a:solidFill>
                <a:uFill>
                  <a:solidFill>
                    <a:srgbClr val="FFFFFF"/>
                  </a:solidFill>
                </a:uFill>
              </a:defRPr>
            </a:lvl1pPr>
          </a:lstStyle>
          <a:p>
            <a:r>
              <a:t>Title Text</a:t>
            </a:r>
          </a:p>
        </p:txBody>
      </p:sp>
      <p:sp>
        <p:nvSpPr>
          <p:cNvPr id="38" name="Shape 38"/>
          <p:cNvSpPr>
            <a:spLocks noGrp="1"/>
          </p:cNvSpPr>
          <p:nvPr>
            <p:ph type="body" sz="half" idx="1"/>
          </p:nvPr>
        </p:nvSpPr>
        <p:spPr>
          <a:xfrm>
            <a:off x="2438400" y="2921000"/>
            <a:ext cx="11379200" cy="3797300"/>
          </a:xfrm>
          <a:prstGeom prst="rect">
            <a:avLst/>
          </a:prstGeom>
        </p:spPr>
        <p:txBody>
          <a:bodyPr lIns="0" tIns="0" rIns="0" bIns="0"/>
          <a:lstStyle>
            <a:lvl1pPr marL="0" indent="0" algn="ctr" defTabSz="1219200">
              <a:spcBef>
                <a:spcPts val="1700"/>
              </a:spcBef>
              <a:buClr>
                <a:srgbClr val="58A7DA"/>
              </a:buClr>
              <a:buSzTx/>
              <a:buFont typeface="Helvetica"/>
              <a:buNone/>
              <a:defRPr sz="3600">
                <a:solidFill>
                  <a:srgbClr val="FFFFFF"/>
                </a:solidFill>
                <a:uFill>
                  <a:solidFill>
                    <a:srgbClr val="FFFFFF"/>
                  </a:solidFill>
                </a:uFill>
                <a:latin typeface="+mn-lt"/>
                <a:ea typeface="+mn-ea"/>
                <a:cs typeface="+mn-cs"/>
                <a:sym typeface="Gotham"/>
              </a:defRPr>
            </a:lvl1pPr>
            <a:lvl2pPr marL="152400" indent="302683" algn="ctr" defTabSz="1219200">
              <a:spcBef>
                <a:spcPts val="1800"/>
              </a:spcBef>
              <a:buClr>
                <a:srgbClr val="58A7DA"/>
              </a:buClr>
              <a:buSzTx/>
              <a:buFont typeface="Times"/>
              <a:buNone/>
              <a:defRPr sz="3600">
                <a:solidFill>
                  <a:srgbClr val="FFFFFF"/>
                </a:solidFill>
                <a:uFill>
                  <a:solidFill>
                    <a:srgbClr val="FFFFFF"/>
                  </a:solidFill>
                </a:uFill>
                <a:latin typeface="+mn-lt"/>
                <a:ea typeface="+mn-ea"/>
                <a:cs typeface="+mn-cs"/>
                <a:sym typeface="Gotham"/>
              </a:defRPr>
            </a:lvl2pPr>
            <a:lvl3pPr marL="533400" indent="378883" algn="ctr" defTabSz="1219200">
              <a:spcBef>
                <a:spcPts val="1300"/>
              </a:spcBef>
              <a:buClr>
                <a:srgbClr val="58A7DA"/>
              </a:buClr>
              <a:buSzTx/>
              <a:buFont typeface="Times"/>
              <a:buNone/>
              <a:defRPr sz="2600">
                <a:solidFill>
                  <a:srgbClr val="FFFFFF"/>
                </a:solidFill>
                <a:uFill>
                  <a:solidFill>
                    <a:srgbClr val="FFFFFF"/>
                  </a:solidFill>
                </a:uFill>
                <a:latin typeface="+mn-lt"/>
                <a:ea typeface="+mn-ea"/>
                <a:cs typeface="+mn-cs"/>
                <a:sym typeface="Gotham"/>
              </a:defRPr>
            </a:lvl3pPr>
            <a:lvl4pPr marL="914400" indent="378882" algn="ctr" defTabSz="1219200">
              <a:spcBef>
                <a:spcPts val="1200"/>
              </a:spcBef>
              <a:buClr>
                <a:srgbClr val="58A7DA"/>
              </a:buClr>
              <a:buSzTx/>
              <a:buFont typeface="Times"/>
              <a:buNone/>
              <a:defRPr sz="2400">
                <a:solidFill>
                  <a:srgbClr val="FFFFFF"/>
                </a:solidFill>
                <a:uFill>
                  <a:solidFill>
                    <a:srgbClr val="FFFFFF"/>
                  </a:solidFill>
                </a:uFill>
                <a:latin typeface="+mn-lt"/>
                <a:ea typeface="+mn-ea"/>
                <a:cs typeface="+mn-cs"/>
                <a:sym typeface="Gotham"/>
              </a:defRPr>
            </a:lvl4pPr>
            <a:lvl5pPr marL="1295400" indent="378882" algn="ctr" defTabSz="1219200">
              <a:spcBef>
                <a:spcPts val="1100"/>
              </a:spcBef>
              <a:buClr>
                <a:srgbClr val="58A7DA"/>
              </a:buClr>
              <a:buSzTx/>
              <a:buFont typeface="Times"/>
              <a:buNone/>
              <a:defRPr sz="2000">
                <a:solidFill>
                  <a:srgbClr val="FFFFFF"/>
                </a:solidFill>
                <a:uFill>
                  <a:solidFill>
                    <a:srgbClr val="FFFFFF"/>
                  </a:solidFill>
                </a:uFill>
                <a:latin typeface="+mn-lt"/>
                <a:ea typeface="+mn-ea"/>
                <a:cs typeface="+mn-cs"/>
                <a:sym typeface="Gotham"/>
              </a:defRPr>
            </a:lvl5p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xfrm>
            <a:off x="7873082" y="8636000"/>
            <a:ext cx="509836" cy="496367"/>
          </a:xfrm>
          <a:prstGeom prst="rect">
            <a:avLst/>
          </a:prstGeom>
        </p:spPr>
        <p:txBody>
          <a:bodyPr lIns="50800" tIns="50800" rIns="50800" bIns="50800"/>
          <a:lstStyle>
            <a:lvl1pPr defTabSz="609600">
              <a:defRPr sz="2800">
                <a:solidFill>
                  <a:srgbClr val="00A6DC"/>
                </a:solidFill>
                <a:uFill>
                  <a:solidFill>
                    <a:srgbClr val="00A6DC"/>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Items &amp; Bullets white copie 1">
    <p:spTree>
      <p:nvGrpSpPr>
        <p:cNvPr id="1" name=""/>
        <p:cNvGrpSpPr/>
        <p:nvPr/>
      </p:nvGrpSpPr>
      <p:grpSpPr>
        <a:xfrm>
          <a:off x="0" y="0"/>
          <a:ext cx="0" cy="0"/>
          <a:chOff x="0" y="0"/>
          <a:chExt cx="0" cy="0"/>
        </a:xfrm>
      </p:grpSpPr>
      <p:sp>
        <p:nvSpPr>
          <p:cNvPr id="46" name="Shape 46"/>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47" name="Shape 47"/>
          <p:cNvSpPr>
            <a:spLocks noGrp="1"/>
          </p:cNvSpPr>
          <p:nvPr>
            <p:ph type="title"/>
          </p:nvPr>
        </p:nvSpPr>
        <p:spPr>
          <a:xfrm>
            <a:off x="584200" y="317500"/>
            <a:ext cx="14884400" cy="901066"/>
          </a:xfrm>
          <a:prstGeom prst="rect">
            <a:avLst/>
          </a:prstGeom>
        </p:spPr>
        <p:txBody>
          <a:bodyPr/>
          <a:lstStyle>
            <a:lvl1pPr algn="l" defTabSz="1092200">
              <a:defRPr sz="3800" b="0">
                <a:solidFill>
                  <a:srgbClr val="002F73"/>
                </a:solidFill>
                <a:uFill>
                  <a:solidFill>
                    <a:srgbClr val="002F73"/>
                  </a:solidFill>
                </a:uFill>
                <a:latin typeface="+mj-lt"/>
                <a:ea typeface="+mj-ea"/>
                <a:cs typeface="+mj-cs"/>
                <a:sym typeface="Gotham Medium"/>
              </a:defRPr>
            </a:lvl1pPr>
          </a:lstStyle>
          <a:p>
            <a:r>
              <a:t>Title Text</a:t>
            </a:r>
          </a:p>
        </p:txBody>
      </p:sp>
      <p:sp>
        <p:nvSpPr>
          <p:cNvPr id="48" name="Shape 48"/>
          <p:cNvSpPr>
            <a:spLocks noGrp="1"/>
          </p:cNvSpPr>
          <p:nvPr>
            <p:ph type="body" idx="1"/>
          </p:nvPr>
        </p:nvSpPr>
        <p:spPr>
          <a:xfrm>
            <a:off x="215900" y="1560195"/>
            <a:ext cx="14884400" cy="6464301"/>
          </a:xfrm>
          <a:prstGeom prst="rect">
            <a:avLst/>
          </a:prstGeom>
        </p:spPr>
        <p:txBody>
          <a:bodyPr lIns="0" tIns="0" rIns="0" bIns="0"/>
          <a:lstStyle>
            <a:lvl1pPr marL="225425" indent="-225425" defTabSz="1092200">
              <a:spcBef>
                <a:spcPts val="1700"/>
              </a:spcBef>
              <a:buClr>
                <a:srgbClr val="58A7DA"/>
              </a:buClr>
              <a:buSzPct val="88000"/>
              <a:buFontTx/>
              <a:buChar char="•"/>
              <a:defRPr sz="3600">
                <a:solidFill>
                  <a:srgbClr val="6C6C6C"/>
                </a:solidFill>
                <a:uFill>
                  <a:solidFill>
                    <a:srgbClr val="6C6C6C"/>
                  </a:solidFill>
                </a:uFill>
                <a:latin typeface="+mn-lt"/>
                <a:ea typeface="+mn-ea"/>
                <a:cs typeface="+mn-cs"/>
                <a:sym typeface="Gotham"/>
              </a:defRPr>
            </a:lvl1pPr>
            <a:lvl2pPr marL="517525" indent="-177800" defTabSz="1092200">
              <a:spcBef>
                <a:spcPts val="1600"/>
              </a:spcBef>
              <a:buClr>
                <a:srgbClr val="58A7DA"/>
              </a:buClr>
              <a:buSzPct val="88000"/>
              <a:defRPr sz="2600">
                <a:solidFill>
                  <a:srgbClr val="6C6C6C"/>
                </a:solidFill>
                <a:uFill>
                  <a:solidFill>
                    <a:srgbClr val="6C6C6C"/>
                  </a:solidFill>
                </a:uFill>
                <a:latin typeface="+mn-lt"/>
                <a:ea typeface="+mn-ea"/>
                <a:cs typeface="+mn-cs"/>
                <a:sym typeface="Gotham"/>
              </a:defRPr>
            </a:lvl2pPr>
            <a:lvl3pPr marL="865187" indent="-177800" defTabSz="1092200">
              <a:spcBef>
                <a:spcPts val="1400"/>
              </a:spcBef>
              <a:buClr>
                <a:srgbClr val="58A7DA"/>
              </a:buClr>
              <a:buSzPct val="88000"/>
              <a:buFontTx/>
              <a:buChar char="•"/>
              <a:defRPr sz="2400">
                <a:solidFill>
                  <a:srgbClr val="6C6C6C"/>
                </a:solidFill>
                <a:uFill>
                  <a:solidFill>
                    <a:srgbClr val="6C6C6C"/>
                  </a:solidFill>
                </a:uFill>
                <a:latin typeface="+mn-lt"/>
                <a:ea typeface="+mn-ea"/>
                <a:cs typeface="+mn-cs"/>
                <a:sym typeface="Gotham"/>
              </a:defRPr>
            </a:lvl3pPr>
            <a:lvl4pPr marL="1149350" indent="-177800" defTabSz="1092200">
              <a:spcBef>
                <a:spcPts val="1300"/>
              </a:spcBef>
              <a:buClr>
                <a:srgbClr val="58A7DA"/>
              </a:buClr>
              <a:buSzPct val="88000"/>
              <a:buFontTx/>
              <a:buChar char="•"/>
              <a:defRPr sz="2400">
                <a:solidFill>
                  <a:srgbClr val="6C6C6C"/>
                </a:solidFill>
                <a:uFill>
                  <a:solidFill>
                    <a:srgbClr val="6C6C6C"/>
                  </a:solidFill>
                </a:uFill>
                <a:latin typeface="+mn-lt"/>
                <a:ea typeface="+mn-ea"/>
                <a:cs typeface="+mn-cs"/>
                <a:sym typeface="Gotham"/>
              </a:defRPr>
            </a:lvl4pPr>
            <a:lvl5pPr marL="1433512" indent="-177800" defTabSz="1092200">
              <a:spcBef>
                <a:spcPts val="1200"/>
              </a:spcBef>
              <a:buClr>
                <a:srgbClr val="58A7DA"/>
              </a:buClr>
              <a:buSzPct val="88000"/>
              <a:buFontTx/>
              <a:buChar char="•"/>
              <a:defRPr sz="2400">
                <a:solidFill>
                  <a:srgbClr val="6C6C6C"/>
                </a:solidFill>
                <a:uFill>
                  <a:solidFill>
                    <a:srgbClr val="6C6C6C"/>
                  </a:solidFill>
                </a:uFill>
                <a:latin typeface="+mn-lt"/>
                <a:ea typeface="+mn-ea"/>
                <a:cs typeface="+mn-cs"/>
                <a:sym typeface="Gotham"/>
              </a:defRPr>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sldNum" sz="quarter" idx="2"/>
          </p:nvPr>
        </p:nvSpPr>
        <p:spPr>
          <a:xfrm>
            <a:off x="721439" y="8752840"/>
            <a:ext cx="251664" cy="223520"/>
          </a:xfrm>
          <a:prstGeom prst="rect">
            <a:avLst/>
          </a:prstGeom>
          <a:ln w="9525">
            <a:round/>
          </a:ln>
        </p:spPr>
        <p:txBody>
          <a:bodyPr anchor="ctr"/>
          <a:lstStyle>
            <a:lvl1pPr algn="r" defTabSz="1092200">
              <a:defRPr>
                <a:solidFill>
                  <a:srgbClr val="818181"/>
                </a:solidFill>
                <a:uFill>
                  <a:solidFill>
                    <a:srgbClr val="818181"/>
                  </a:solidFill>
                </a:uFill>
                <a:latin typeface="+mn-lt"/>
                <a:ea typeface="+mn-ea"/>
                <a:cs typeface="+mn-cs"/>
                <a:sym typeface="Gotham"/>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64" name="Shape 64"/>
          <p:cNvSpPr>
            <a:spLocks noGrp="1"/>
          </p:cNvSpPr>
          <p:nvPr>
            <p:ph type="title"/>
          </p:nvPr>
        </p:nvSpPr>
        <p:spPr>
          <a:prstGeom prst="rect">
            <a:avLst/>
          </a:prstGeom>
        </p:spPr>
        <p:txBody>
          <a:bodyPr/>
          <a:lstStyle/>
          <a:p>
            <a:r>
              <a:t>Title Text</a:t>
            </a:r>
          </a:p>
        </p:txBody>
      </p:sp>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72" name="Shape 72"/>
          <p:cNvSpPr>
            <a:spLocks noGrp="1"/>
          </p:cNvSpPr>
          <p:nvPr>
            <p:ph type="title"/>
          </p:nvPr>
        </p:nvSpPr>
        <p:spPr>
          <a:prstGeom prst="rect">
            <a:avLst/>
          </a:prstGeom>
        </p:spPr>
        <p:txBody>
          <a:bodyPr/>
          <a:lstStyle/>
          <a:p>
            <a:r>
              <a:t>Title Text</a:t>
            </a: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80" name="Shape 80"/>
          <p:cNvSpPr>
            <a:spLocks noGrp="1"/>
          </p:cNvSpPr>
          <p:nvPr>
            <p:ph type="title"/>
          </p:nvPr>
        </p:nvSpPr>
        <p:spPr>
          <a:prstGeom prst="rect">
            <a:avLst/>
          </a:prstGeom>
        </p:spPr>
        <p:txBody>
          <a:bodyPr/>
          <a:lstStyle/>
          <a:p>
            <a:r>
              <a:t>Title Text</a:t>
            </a:r>
          </a:p>
        </p:txBody>
      </p:sp>
      <p:sp>
        <p:nvSpPr>
          <p:cNvPr id="81" name="Shape 8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66700" y="241300"/>
            <a:ext cx="15316200" cy="120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r>
              <a:t>Title Text</a:t>
            </a:r>
          </a:p>
        </p:txBody>
      </p:sp>
      <p:sp>
        <p:nvSpPr>
          <p:cNvPr id="3" name="Shape 3"/>
          <p:cNvSpPr>
            <a:spLocks noGrp="1"/>
          </p:cNvSpPr>
          <p:nvPr>
            <p:ph type="sldNum" sz="quarter" idx="2"/>
          </p:nvPr>
        </p:nvSpPr>
        <p:spPr>
          <a:xfrm>
            <a:off x="312031" y="8839200"/>
            <a:ext cx="241301" cy="254000"/>
          </a:xfrm>
          <a:prstGeom prst="rect">
            <a:avLst/>
          </a:prstGeom>
          <a:ln w="12700">
            <a:miter lim="400000"/>
          </a:ln>
        </p:spPr>
        <p:txBody>
          <a:bodyPr wrap="none" lIns="38100" tIns="38100" rIns="38100" bIns="38100">
            <a:spAutoFit/>
          </a:bodyPr>
          <a:lstStyle>
            <a:lvl1pPr algn="ctr" defTabSz="546100">
              <a:defRPr>
                <a:solidFill>
                  <a:srgbClr val="606060"/>
                </a:solidFill>
                <a:latin typeface="Gill Sans"/>
                <a:ea typeface="Gill Sans"/>
                <a:cs typeface="Gill Sans"/>
                <a:sym typeface="Gill Sans"/>
              </a:defRPr>
            </a:lvl1pPr>
          </a:lstStyle>
          <a:p>
            <a:fld id="{86CB4B4D-7CA3-9044-876B-883B54F8677D}" type="slidenum">
              <a:t>‹#›</a:t>
            </a:fld>
            <a:endParaRPr/>
          </a:p>
        </p:txBody>
      </p:sp>
      <p:sp>
        <p:nvSpPr>
          <p:cNvPr id="4" name="Shape 4"/>
          <p:cNvSpPr>
            <a:spLocks noGrp="1"/>
          </p:cNvSpPr>
          <p:nvPr>
            <p:ph type="body" idx="1"/>
          </p:nvPr>
        </p:nvSpPr>
        <p:spPr>
          <a:xfrm>
            <a:off x="457200" y="1282700"/>
            <a:ext cx="15328900" cy="693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a:buFontTx/>
              <a:buChar char="•"/>
            </a:lvl2pPr>
            <a:lvl3pPr marL="1253335" indent="-313535">
              <a:buChar char="‣"/>
              <a:defRPr sz="1800"/>
            </a:lvl3pPr>
            <a:lvl4pPr marL="1597004" indent="-301604">
              <a:buChar char="‣"/>
              <a:defRPr sz="1400"/>
            </a:lvl4pPr>
            <a:lvl5pPr marL="1916042" indent="-277742">
              <a:buChar char="‣"/>
              <a:defRPr sz="1200"/>
            </a:lvl5p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546100" rtl="0" latinLnBrk="0">
        <a:lnSpc>
          <a:spcPct val="100000"/>
        </a:lnSpc>
        <a:spcBef>
          <a:spcPts val="0"/>
        </a:spcBef>
        <a:spcAft>
          <a:spcPts val="0"/>
        </a:spcAft>
        <a:buClrTx/>
        <a:buSzTx/>
        <a:buFontTx/>
        <a:buNone/>
        <a:tabLst/>
        <a:defRPr sz="6200" b="1" i="0" u="none" strike="noStrike" cap="none" spc="0" baseline="0">
          <a:ln>
            <a:noFill/>
          </a:ln>
          <a:solidFill>
            <a:srgbClr val="004176"/>
          </a:solidFill>
          <a:uFillTx/>
          <a:latin typeface="+mn-lt"/>
          <a:ea typeface="+mn-ea"/>
          <a:cs typeface="+mn-cs"/>
          <a:sym typeface="Gotham"/>
        </a:defRPr>
      </a:lvl1pPr>
      <a:lvl2pPr marL="0" marR="0" indent="228600" algn="ctr" defTabSz="546100" rtl="0" latinLnBrk="0">
        <a:lnSpc>
          <a:spcPct val="100000"/>
        </a:lnSpc>
        <a:spcBef>
          <a:spcPts val="0"/>
        </a:spcBef>
        <a:spcAft>
          <a:spcPts val="0"/>
        </a:spcAft>
        <a:buClrTx/>
        <a:buSzTx/>
        <a:buFontTx/>
        <a:buNone/>
        <a:tabLst/>
        <a:defRPr sz="6200" b="1" i="0" u="none" strike="noStrike" cap="none" spc="0" baseline="0">
          <a:ln>
            <a:noFill/>
          </a:ln>
          <a:solidFill>
            <a:srgbClr val="004176"/>
          </a:solidFill>
          <a:uFillTx/>
          <a:latin typeface="+mn-lt"/>
          <a:ea typeface="+mn-ea"/>
          <a:cs typeface="+mn-cs"/>
          <a:sym typeface="Gotham"/>
        </a:defRPr>
      </a:lvl2pPr>
      <a:lvl3pPr marL="0" marR="0" indent="457200" algn="ctr" defTabSz="546100" rtl="0" latinLnBrk="0">
        <a:lnSpc>
          <a:spcPct val="100000"/>
        </a:lnSpc>
        <a:spcBef>
          <a:spcPts val="0"/>
        </a:spcBef>
        <a:spcAft>
          <a:spcPts val="0"/>
        </a:spcAft>
        <a:buClrTx/>
        <a:buSzTx/>
        <a:buFontTx/>
        <a:buNone/>
        <a:tabLst/>
        <a:defRPr sz="6200" b="1" i="0" u="none" strike="noStrike" cap="none" spc="0" baseline="0">
          <a:ln>
            <a:noFill/>
          </a:ln>
          <a:solidFill>
            <a:srgbClr val="004176"/>
          </a:solidFill>
          <a:uFillTx/>
          <a:latin typeface="+mn-lt"/>
          <a:ea typeface="+mn-ea"/>
          <a:cs typeface="+mn-cs"/>
          <a:sym typeface="Gotham"/>
        </a:defRPr>
      </a:lvl3pPr>
      <a:lvl4pPr marL="0" marR="0" indent="685800" algn="ctr" defTabSz="546100" rtl="0" latinLnBrk="0">
        <a:lnSpc>
          <a:spcPct val="100000"/>
        </a:lnSpc>
        <a:spcBef>
          <a:spcPts val="0"/>
        </a:spcBef>
        <a:spcAft>
          <a:spcPts val="0"/>
        </a:spcAft>
        <a:buClrTx/>
        <a:buSzTx/>
        <a:buFontTx/>
        <a:buNone/>
        <a:tabLst/>
        <a:defRPr sz="6200" b="1" i="0" u="none" strike="noStrike" cap="none" spc="0" baseline="0">
          <a:ln>
            <a:noFill/>
          </a:ln>
          <a:solidFill>
            <a:srgbClr val="004176"/>
          </a:solidFill>
          <a:uFillTx/>
          <a:latin typeface="+mn-lt"/>
          <a:ea typeface="+mn-ea"/>
          <a:cs typeface="+mn-cs"/>
          <a:sym typeface="Gotham"/>
        </a:defRPr>
      </a:lvl4pPr>
      <a:lvl5pPr marL="0" marR="0" indent="914400" algn="ctr" defTabSz="546100" rtl="0" latinLnBrk="0">
        <a:lnSpc>
          <a:spcPct val="100000"/>
        </a:lnSpc>
        <a:spcBef>
          <a:spcPts val="0"/>
        </a:spcBef>
        <a:spcAft>
          <a:spcPts val="0"/>
        </a:spcAft>
        <a:buClrTx/>
        <a:buSzTx/>
        <a:buFontTx/>
        <a:buNone/>
        <a:tabLst/>
        <a:defRPr sz="6200" b="1" i="0" u="none" strike="noStrike" cap="none" spc="0" baseline="0">
          <a:ln>
            <a:noFill/>
          </a:ln>
          <a:solidFill>
            <a:srgbClr val="004176"/>
          </a:solidFill>
          <a:uFillTx/>
          <a:latin typeface="+mn-lt"/>
          <a:ea typeface="+mn-ea"/>
          <a:cs typeface="+mn-cs"/>
          <a:sym typeface="Gotham"/>
        </a:defRPr>
      </a:lvl5pPr>
      <a:lvl6pPr marL="0" marR="0" indent="1143000" algn="ctr" defTabSz="546100" rtl="0" latinLnBrk="0">
        <a:lnSpc>
          <a:spcPct val="100000"/>
        </a:lnSpc>
        <a:spcBef>
          <a:spcPts val="0"/>
        </a:spcBef>
        <a:spcAft>
          <a:spcPts val="0"/>
        </a:spcAft>
        <a:buClrTx/>
        <a:buSzTx/>
        <a:buFontTx/>
        <a:buNone/>
        <a:tabLst/>
        <a:defRPr sz="6200" b="1" i="0" u="none" strike="noStrike" cap="none" spc="0" baseline="0">
          <a:ln>
            <a:noFill/>
          </a:ln>
          <a:solidFill>
            <a:srgbClr val="004176"/>
          </a:solidFill>
          <a:uFillTx/>
          <a:latin typeface="+mn-lt"/>
          <a:ea typeface="+mn-ea"/>
          <a:cs typeface="+mn-cs"/>
          <a:sym typeface="Gotham"/>
        </a:defRPr>
      </a:lvl6pPr>
      <a:lvl7pPr marL="0" marR="0" indent="1371600" algn="ctr" defTabSz="546100" rtl="0" latinLnBrk="0">
        <a:lnSpc>
          <a:spcPct val="100000"/>
        </a:lnSpc>
        <a:spcBef>
          <a:spcPts val="0"/>
        </a:spcBef>
        <a:spcAft>
          <a:spcPts val="0"/>
        </a:spcAft>
        <a:buClrTx/>
        <a:buSzTx/>
        <a:buFontTx/>
        <a:buNone/>
        <a:tabLst/>
        <a:defRPr sz="6200" b="1" i="0" u="none" strike="noStrike" cap="none" spc="0" baseline="0">
          <a:ln>
            <a:noFill/>
          </a:ln>
          <a:solidFill>
            <a:srgbClr val="004176"/>
          </a:solidFill>
          <a:uFillTx/>
          <a:latin typeface="+mn-lt"/>
          <a:ea typeface="+mn-ea"/>
          <a:cs typeface="+mn-cs"/>
          <a:sym typeface="Gotham"/>
        </a:defRPr>
      </a:lvl7pPr>
      <a:lvl8pPr marL="0" marR="0" indent="1600200" algn="ctr" defTabSz="546100" rtl="0" latinLnBrk="0">
        <a:lnSpc>
          <a:spcPct val="100000"/>
        </a:lnSpc>
        <a:spcBef>
          <a:spcPts val="0"/>
        </a:spcBef>
        <a:spcAft>
          <a:spcPts val="0"/>
        </a:spcAft>
        <a:buClrTx/>
        <a:buSzTx/>
        <a:buFontTx/>
        <a:buNone/>
        <a:tabLst/>
        <a:defRPr sz="6200" b="1" i="0" u="none" strike="noStrike" cap="none" spc="0" baseline="0">
          <a:ln>
            <a:noFill/>
          </a:ln>
          <a:solidFill>
            <a:srgbClr val="004176"/>
          </a:solidFill>
          <a:uFillTx/>
          <a:latin typeface="+mn-lt"/>
          <a:ea typeface="+mn-ea"/>
          <a:cs typeface="+mn-cs"/>
          <a:sym typeface="Gotham"/>
        </a:defRPr>
      </a:lvl8pPr>
      <a:lvl9pPr marL="0" marR="0" indent="1828800" algn="ctr" defTabSz="546100" rtl="0" latinLnBrk="0">
        <a:lnSpc>
          <a:spcPct val="100000"/>
        </a:lnSpc>
        <a:spcBef>
          <a:spcPts val="0"/>
        </a:spcBef>
        <a:spcAft>
          <a:spcPts val="0"/>
        </a:spcAft>
        <a:buClrTx/>
        <a:buSzTx/>
        <a:buFontTx/>
        <a:buNone/>
        <a:tabLst/>
        <a:defRPr sz="6200" b="1" i="0" u="none" strike="noStrike" cap="none" spc="0" baseline="0">
          <a:ln>
            <a:noFill/>
          </a:ln>
          <a:solidFill>
            <a:srgbClr val="004176"/>
          </a:solidFill>
          <a:uFillTx/>
          <a:latin typeface="+mn-lt"/>
          <a:ea typeface="+mn-ea"/>
          <a:cs typeface="+mn-cs"/>
          <a:sym typeface="Gotham"/>
        </a:defRPr>
      </a:lvl9pPr>
    </p:titleStyle>
    <p:bodyStyle>
      <a:lvl1pPr marL="591397" marR="0" indent="-337397" algn="l" defTabSz="546100" latinLnBrk="0">
        <a:lnSpc>
          <a:spcPct val="100000"/>
        </a:lnSpc>
        <a:spcBef>
          <a:spcPts val="1000"/>
        </a:spcBef>
        <a:spcAft>
          <a:spcPts val="0"/>
        </a:spcAft>
        <a:buClr>
          <a:srgbClr val="FF5F00"/>
        </a:buClr>
        <a:buSzPct val="100000"/>
        <a:buFont typeface="Lucida Grande"/>
        <a:buChar char="&gt;"/>
        <a:tabLst/>
        <a:defRPr sz="2400" b="0" i="0" u="none" strike="noStrike" cap="none" spc="0" baseline="0">
          <a:ln>
            <a:noFill/>
          </a:ln>
          <a:solidFill>
            <a:srgbClr val="000000"/>
          </a:solidFill>
          <a:uFillTx/>
          <a:latin typeface="Gill Sans"/>
          <a:ea typeface="Gill Sans"/>
          <a:cs typeface="Gill Sans"/>
          <a:sym typeface="Gill Sans"/>
        </a:defRPr>
      </a:lvl1pPr>
      <a:lvl2pPr marL="922366" marR="0" indent="-325466" algn="l" defTabSz="546100" latinLnBrk="0">
        <a:lnSpc>
          <a:spcPct val="100000"/>
        </a:lnSpc>
        <a:spcBef>
          <a:spcPts val="1000"/>
        </a:spcBef>
        <a:spcAft>
          <a:spcPts val="0"/>
        </a:spcAft>
        <a:buClr>
          <a:srgbClr val="FF5F00"/>
        </a:buClr>
        <a:buSzPct val="100000"/>
        <a:buFont typeface="Lucida Grande"/>
        <a:buChar char="&gt;"/>
        <a:tabLst/>
        <a:defRPr sz="2400" b="0" i="0" u="none" strike="noStrike" cap="none" spc="0" baseline="0">
          <a:ln>
            <a:noFill/>
          </a:ln>
          <a:solidFill>
            <a:srgbClr val="000000"/>
          </a:solidFill>
          <a:uFillTx/>
          <a:latin typeface="Gill Sans"/>
          <a:ea typeface="Gill Sans"/>
          <a:cs typeface="Gill Sans"/>
          <a:sym typeface="Gill Sans"/>
        </a:defRPr>
      </a:lvl2pPr>
      <a:lvl3pPr marL="1357847" marR="0" indent="-418047" algn="l" defTabSz="546100" latinLnBrk="0">
        <a:lnSpc>
          <a:spcPct val="100000"/>
        </a:lnSpc>
        <a:spcBef>
          <a:spcPts val="1000"/>
        </a:spcBef>
        <a:spcAft>
          <a:spcPts val="0"/>
        </a:spcAft>
        <a:buClr>
          <a:srgbClr val="FF5F00"/>
        </a:buClr>
        <a:buSzPct val="100000"/>
        <a:buFont typeface="Lucida Grande"/>
        <a:buChar char="&gt;"/>
        <a:tabLst/>
        <a:defRPr sz="2400" b="0" i="0" u="none" strike="noStrike" cap="none" spc="0" baseline="0">
          <a:ln>
            <a:noFill/>
          </a:ln>
          <a:solidFill>
            <a:srgbClr val="000000"/>
          </a:solidFill>
          <a:uFillTx/>
          <a:latin typeface="Gill Sans"/>
          <a:ea typeface="Gill Sans"/>
          <a:cs typeface="Gill Sans"/>
          <a:sym typeface="Gill Sans"/>
        </a:defRPr>
      </a:lvl3pPr>
      <a:lvl4pPr marL="1812436" marR="0" indent="-517036" algn="l" defTabSz="546100" latinLnBrk="0">
        <a:lnSpc>
          <a:spcPct val="100000"/>
        </a:lnSpc>
        <a:spcBef>
          <a:spcPts val="1000"/>
        </a:spcBef>
        <a:spcAft>
          <a:spcPts val="0"/>
        </a:spcAft>
        <a:buClr>
          <a:srgbClr val="FF5F00"/>
        </a:buClr>
        <a:buSzPct val="100000"/>
        <a:buFont typeface="Lucida Grande"/>
        <a:buChar char="&gt;"/>
        <a:tabLst/>
        <a:defRPr sz="2400" b="0" i="0" u="none" strike="noStrike" cap="none" spc="0" baseline="0">
          <a:ln>
            <a:noFill/>
          </a:ln>
          <a:solidFill>
            <a:srgbClr val="000000"/>
          </a:solidFill>
          <a:uFillTx/>
          <a:latin typeface="Gill Sans"/>
          <a:ea typeface="Gill Sans"/>
          <a:cs typeface="Gill Sans"/>
          <a:sym typeface="Gill Sans"/>
        </a:defRPr>
      </a:lvl4pPr>
      <a:lvl5pPr marL="2193784" marR="0" indent="-555484" algn="l" defTabSz="546100" latinLnBrk="0">
        <a:lnSpc>
          <a:spcPct val="100000"/>
        </a:lnSpc>
        <a:spcBef>
          <a:spcPts val="1000"/>
        </a:spcBef>
        <a:spcAft>
          <a:spcPts val="0"/>
        </a:spcAft>
        <a:buClr>
          <a:srgbClr val="FF5F00"/>
        </a:buClr>
        <a:buSzPct val="100000"/>
        <a:buFont typeface="Lucida Grande"/>
        <a:buChar char="&gt;"/>
        <a:tabLst/>
        <a:defRPr sz="2400" b="0" i="0" u="none" strike="noStrike" cap="none" spc="0" baseline="0">
          <a:ln>
            <a:noFill/>
          </a:ln>
          <a:solidFill>
            <a:srgbClr val="000000"/>
          </a:solidFill>
          <a:uFillTx/>
          <a:latin typeface="Gill Sans"/>
          <a:ea typeface="Gill Sans"/>
          <a:cs typeface="Gill Sans"/>
          <a:sym typeface="Gill Sans"/>
        </a:defRPr>
      </a:lvl5pPr>
      <a:lvl6pPr marL="2549384" marR="0" indent="-555484" algn="l" defTabSz="546100" latinLnBrk="0">
        <a:lnSpc>
          <a:spcPct val="100000"/>
        </a:lnSpc>
        <a:spcBef>
          <a:spcPts val="1000"/>
        </a:spcBef>
        <a:spcAft>
          <a:spcPts val="0"/>
        </a:spcAft>
        <a:buClr>
          <a:srgbClr val="FF5F00"/>
        </a:buClr>
        <a:buSzPct val="100000"/>
        <a:buFont typeface="Lucida Grande"/>
        <a:buChar char="&gt;"/>
        <a:tabLst/>
        <a:defRPr sz="2400" b="0" i="0" u="none" strike="noStrike" cap="none" spc="0" baseline="0">
          <a:ln>
            <a:noFill/>
          </a:ln>
          <a:solidFill>
            <a:srgbClr val="000000"/>
          </a:solidFill>
          <a:uFillTx/>
          <a:latin typeface="Gill Sans"/>
          <a:ea typeface="Gill Sans"/>
          <a:cs typeface="Gill Sans"/>
          <a:sym typeface="Gill Sans"/>
        </a:defRPr>
      </a:lvl6pPr>
      <a:lvl7pPr marL="2904984" marR="0" indent="-555484" algn="l" defTabSz="546100" latinLnBrk="0">
        <a:lnSpc>
          <a:spcPct val="100000"/>
        </a:lnSpc>
        <a:spcBef>
          <a:spcPts val="1000"/>
        </a:spcBef>
        <a:spcAft>
          <a:spcPts val="0"/>
        </a:spcAft>
        <a:buClr>
          <a:srgbClr val="FF5F00"/>
        </a:buClr>
        <a:buSzPct val="100000"/>
        <a:buFont typeface="Lucida Grande"/>
        <a:buChar char="&gt;"/>
        <a:tabLst/>
        <a:defRPr sz="2400" b="0" i="0" u="none" strike="noStrike" cap="none" spc="0" baseline="0">
          <a:ln>
            <a:noFill/>
          </a:ln>
          <a:solidFill>
            <a:srgbClr val="000000"/>
          </a:solidFill>
          <a:uFillTx/>
          <a:latin typeface="Gill Sans"/>
          <a:ea typeface="Gill Sans"/>
          <a:cs typeface="Gill Sans"/>
          <a:sym typeface="Gill Sans"/>
        </a:defRPr>
      </a:lvl7pPr>
      <a:lvl8pPr marL="3260584" marR="0" indent="-555484" algn="l" defTabSz="546100" latinLnBrk="0">
        <a:lnSpc>
          <a:spcPct val="100000"/>
        </a:lnSpc>
        <a:spcBef>
          <a:spcPts val="1000"/>
        </a:spcBef>
        <a:spcAft>
          <a:spcPts val="0"/>
        </a:spcAft>
        <a:buClr>
          <a:srgbClr val="FF5F00"/>
        </a:buClr>
        <a:buSzPct val="100000"/>
        <a:buFont typeface="Lucida Grande"/>
        <a:buChar char="&gt;"/>
        <a:tabLst/>
        <a:defRPr sz="2400" b="0" i="0" u="none" strike="noStrike" cap="none" spc="0" baseline="0">
          <a:ln>
            <a:noFill/>
          </a:ln>
          <a:solidFill>
            <a:srgbClr val="000000"/>
          </a:solidFill>
          <a:uFillTx/>
          <a:latin typeface="Gill Sans"/>
          <a:ea typeface="Gill Sans"/>
          <a:cs typeface="Gill Sans"/>
          <a:sym typeface="Gill Sans"/>
        </a:defRPr>
      </a:lvl8pPr>
      <a:lvl9pPr marL="3616184" marR="0" indent="-555484" algn="l" defTabSz="546100" latinLnBrk="0">
        <a:lnSpc>
          <a:spcPct val="100000"/>
        </a:lnSpc>
        <a:spcBef>
          <a:spcPts val="1000"/>
        </a:spcBef>
        <a:spcAft>
          <a:spcPts val="0"/>
        </a:spcAft>
        <a:buClr>
          <a:srgbClr val="FF5F00"/>
        </a:buClr>
        <a:buSzPct val="100000"/>
        <a:buFont typeface="Lucida Grande"/>
        <a:buChar char="&gt;"/>
        <a:tabLst/>
        <a:defRPr sz="2400" b="0" i="0" u="none" strike="noStrike" cap="none" spc="0" baseline="0">
          <a:ln>
            <a:noFill/>
          </a:ln>
          <a:solidFill>
            <a:srgbClr val="000000"/>
          </a:solidFill>
          <a:uFillTx/>
          <a:latin typeface="Gill Sans"/>
          <a:ea typeface="Gill Sans"/>
          <a:cs typeface="Gill Sans"/>
          <a:sym typeface="Gill Sans"/>
        </a:defRPr>
      </a:lvl9pPr>
    </p:bodyStyle>
    <p:otherStyle>
      <a:lvl1pPr marL="0" marR="0" indent="0" algn="ctr" defTabSz="5461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1pPr>
      <a:lvl2pPr marL="0" marR="0" indent="228600" algn="ctr" defTabSz="5461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2pPr>
      <a:lvl3pPr marL="0" marR="0" indent="457200" algn="ctr" defTabSz="5461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3pPr>
      <a:lvl4pPr marL="0" marR="0" indent="685800" algn="ctr" defTabSz="5461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4pPr>
      <a:lvl5pPr marL="0" marR="0" indent="914400" algn="ctr" defTabSz="5461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5pPr>
      <a:lvl6pPr marL="0" marR="0" indent="1143000" algn="ctr" defTabSz="5461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6pPr>
      <a:lvl7pPr marL="0" marR="0" indent="1371600" algn="ctr" defTabSz="5461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7pPr>
      <a:lvl8pPr marL="0" marR="0" indent="1600200" algn="ctr" defTabSz="5461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8pPr>
      <a:lvl9pPr marL="0" marR="0" indent="1828800" algn="ctr" defTabSz="5461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4.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microsoft.com/office/2007/relationships/media" Target="../media/media1.mov"/><Relationship Id="rId2" Type="http://schemas.openxmlformats.org/officeDocument/2006/relationships/video" Target="../media/media1.mov"/></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5.xml"/><Relationship Id="rId2" Type="http://schemas.openxmlformats.org/officeDocument/2006/relationships/chart" Target="../charts/char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1" Type="http://schemas.openxmlformats.org/officeDocument/2006/relationships/slideLayout" Target="../slideLayouts/slideLayout5.xml"/><Relationship Id="rId2" Type="http://schemas.openxmlformats.org/officeDocument/2006/relationships/chart" Target="../charts/char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5.xml"/><Relationship Id="rId2"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png"/><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eg"/><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5.xml"/><Relationship Id="rId2" Type="http://schemas.openxmlformats.org/officeDocument/2006/relationships/chart" Target="../charts/char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2.png"/><Relationship Id="rId3"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5.xml"/><Relationship Id="rId2" Type="http://schemas.openxmlformats.org/officeDocument/2006/relationships/chart" Target="../charts/char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1" Type="http://schemas.openxmlformats.org/officeDocument/2006/relationships/slideLayout" Target="../slideLayouts/slideLayout5.xml"/><Relationship Id="rId2"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chart" Target="../charts/chart14.xml"/><Relationship Id="rId1" Type="http://schemas.openxmlformats.org/officeDocument/2006/relationships/slideLayout" Target="../slideLayouts/slideLayout5.xml"/><Relationship Id="rId2"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chart" Target="../charts/chart15.xml"/><Relationship Id="rId4" Type="http://schemas.openxmlformats.org/officeDocument/2006/relationships/image" Target="../media/image72.png"/><Relationship Id="rId1" Type="http://schemas.openxmlformats.org/officeDocument/2006/relationships/slideLayout" Target="../slideLayouts/slideLayout5.xml"/><Relationship Id="rId2" Type="http://schemas.openxmlformats.org/officeDocument/2006/relationships/image" Target="../media/image71.png"/></Relationships>
</file>

<file path=ppt/slides/_rels/slide5.xml.rels><?xml version="1.0" encoding="UTF-8" standalone="yes"?>
<Relationships xmlns="http://schemas.openxmlformats.org/package/2006/relationships"><Relationship Id="rId11" Type="http://schemas.openxmlformats.org/officeDocument/2006/relationships/image" Target="../media/image21.jpeg"/><Relationship Id="rId12" Type="http://schemas.openxmlformats.org/officeDocument/2006/relationships/image" Target="../media/image22.jpeg"/><Relationship Id="rId13" Type="http://schemas.openxmlformats.org/officeDocument/2006/relationships/image" Target="../media/image23.jpeg"/><Relationship Id="rId14" Type="http://schemas.openxmlformats.org/officeDocument/2006/relationships/image" Target="../media/image24.jpeg"/><Relationship Id="rId15" Type="http://schemas.openxmlformats.org/officeDocument/2006/relationships/image" Target="../media/image25.jpeg"/><Relationship Id="rId16" Type="http://schemas.openxmlformats.org/officeDocument/2006/relationships/image" Target="../media/image26.jpeg"/><Relationship Id="rId1" Type="http://schemas.openxmlformats.org/officeDocument/2006/relationships/slideLayout" Target="../slideLayouts/slideLayout5.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eg"/><Relationship Id="rId10"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slide" Target="slide37.xml"/><Relationship Id="rId4" Type="http://schemas.openxmlformats.org/officeDocument/2006/relationships/slide" Target="slide42.xml"/><Relationship Id="rId5" Type="http://schemas.openxmlformats.org/officeDocument/2006/relationships/slide" Target="slide21.xml"/><Relationship Id="rId6" Type="http://schemas.openxmlformats.org/officeDocument/2006/relationships/image" Target="../media/image27.jpeg"/><Relationship Id="rId7" Type="http://schemas.openxmlformats.org/officeDocument/2006/relationships/slide" Target="slide28.xml"/><Relationship Id="rId1" Type="http://schemas.openxmlformats.org/officeDocument/2006/relationships/slideLayout" Target="../slideLayouts/slideLayout5.xml"/><Relationship Id="rId2" Type="http://schemas.openxmlformats.org/officeDocument/2006/relationships/slide" Target="slide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cover_logo2.png"/>
          <p:cNvPicPr>
            <a:picLocks/>
          </p:cNvPicPr>
          <p:nvPr/>
        </p:nvPicPr>
        <p:blipFill>
          <a:blip r:embed="rId2">
            <a:extLst/>
          </a:blip>
          <a:stretch>
            <a:fillRect/>
          </a:stretch>
        </p:blipFill>
        <p:spPr>
          <a:xfrm>
            <a:off x="5943600" y="7601874"/>
            <a:ext cx="4394200" cy="622301"/>
          </a:xfrm>
          <a:prstGeom prst="rect">
            <a:avLst/>
          </a:prstGeom>
          <a:ln w="12700">
            <a:miter lim="400000"/>
          </a:ln>
        </p:spPr>
      </p:pic>
      <p:sp>
        <p:nvSpPr>
          <p:cNvPr id="110" name="Shape 110"/>
          <p:cNvSpPr/>
          <p:nvPr/>
        </p:nvSpPr>
        <p:spPr>
          <a:xfrm>
            <a:off x="292100" y="8696960"/>
            <a:ext cx="5549900" cy="25654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defTabSz="546100">
              <a:defRPr sz="1400">
                <a:solidFill>
                  <a:srgbClr val="FCFFFF"/>
                </a:solidFill>
                <a:latin typeface="+mj-lt"/>
                <a:ea typeface="+mj-ea"/>
                <a:cs typeface="+mj-cs"/>
                <a:sym typeface="Gotham Medium"/>
              </a:defRPr>
            </a:lvl1pPr>
          </a:lstStyle>
          <a:p>
            <a:r>
              <a:t>Physician Speaker Presentation - INT - V1.03 - Dec 2015</a:t>
            </a:r>
          </a:p>
        </p:txBody>
      </p:sp>
      <p:sp>
        <p:nvSpPr>
          <p:cNvPr id="111" name="Shape 111"/>
          <p:cNvSpPr/>
          <p:nvPr/>
        </p:nvSpPr>
        <p:spPr>
          <a:xfrm>
            <a:off x="433994" y="2882900"/>
            <a:ext cx="15392401" cy="1524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ctr" defTabSz="1219200">
              <a:lnSpc>
                <a:spcPct val="80000"/>
              </a:lnSpc>
              <a:defRPr sz="1800">
                <a:solidFill>
                  <a:srgbClr val="FFFFFF"/>
                </a:solidFill>
                <a:uFill>
                  <a:solidFill>
                    <a:srgbClr val="FFFFFF"/>
                  </a:solidFill>
                </a:uFill>
                <a:latin typeface="+mn-lt"/>
                <a:ea typeface="+mn-ea"/>
                <a:cs typeface="+mn-cs"/>
                <a:sym typeface="Gotham"/>
              </a:defRPr>
            </a:pPr>
            <a:endParaRPr/>
          </a:p>
          <a:p>
            <a:pPr algn="ctr" defTabSz="1219200">
              <a:lnSpc>
                <a:spcPct val="80000"/>
              </a:lnSpc>
              <a:defRPr sz="1800">
                <a:solidFill>
                  <a:srgbClr val="FFFFFF"/>
                </a:solidFill>
                <a:uFill>
                  <a:solidFill>
                    <a:srgbClr val="FFFFFF"/>
                  </a:solidFill>
                </a:uFill>
                <a:latin typeface="+mn-lt"/>
                <a:ea typeface="+mn-ea"/>
                <a:cs typeface="+mn-cs"/>
                <a:sym typeface="Gotham"/>
              </a:defRPr>
            </a:pPr>
            <a:endParaRPr/>
          </a:p>
          <a:p>
            <a:pPr algn="ctr" defTabSz="1219200">
              <a:lnSpc>
                <a:spcPct val="80000"/>
              </a:lnSpc>
              <a:defRPr sz="1800">
                <a:solidFill>
                  <a:srgbClr val="FFFFFF"/>
                </a:solidFill>
                <a:uFill>
                  <a:solidFill>
                    <a:srgbClr val="FFFFFF"/>
                  </a:solidFill>
                </a:uFill>
                <a:latin typeface="+mn-lt"/>
                <a:ea typeface="+mn-ea"/>
                <a:cs typeface="+mn-cs"/>
                <a:sym typeface="Gotham"/>
              </a:defRPr>
            </a:pPr>
            <a:r>
              <a:t>probe-based Confocal Laser Endomicroscopy (pCLE)</a:t>
            </a:r>
          </a:p>
          <a:p>
            <a:pPr algn="ctr" defTabSz="1219200">
              <a:lnSpc>
                <a:spcPct val="80000"/>
              </a:lnSpc>
              <a:defRPr sz="1800">
                <a:solidFill>
                  <a:srgbClr val="FFFFFF"/>
                </a:solidFill>
                <a:uFill>
                  <a:solidFill>
                    <a:srgbClr val="FFFFFF"/>
                  </a:solidFill>
                </a:uFill>
                <a:latin typeface="+mn-lt"/>
                <a:ea typeface="+mn-ea"/>
                <a:cs typeface="+mn-cs"/>
                <a:sym typeface="Gotham"/>
              </a:defRPr>
            </a:pPr>
            <a:r>
              <a:t>&amp;</a:t>
            </a:r>
          </a:p>
          <a:p>
            <a:pPr algn="ctr" defTabSz="1219200">
              <a:lnSpc>
                <a:spcPct val="80000"/>
              </a:lnSpc>
              <a:defRPr sz="1800">
                <a:solidFill>
                  <a:srgbClr val="FFFFFF"/>
                </a:solidFill>
                <a:uFill>
                  <a:solidFill>
                    <a:srgbClr val="FFFFFF"/>
                  </a:solidFill>
                </a:uFill>
                <a:latin typeface="+mn-lt"/>
                <a:ea typeface="+mn-ea"/>
                <a:cs typeface="+mn-cs"/>
                <a:sym typeface="Gotham"/>
              </a:defRPr>
            </a:pPr>
            <a:r>
              <a:t>needle-based Confocal Laser Endomicroscopy (nCLE)</a:t>
            </a:r>
          </a:p>
        </p:txBody>
      </p:sp>
      <p:pic>
        <p:nvPicPr>
          <p:cNvPr id="112" name="sonde1.png"/>
          <p:cNvPicPr>
            <a:picLocks noChangeAspect="1"/>
          </p:cNvPicPr>
          <p:nvPr/>
        </p:nvPicPr>
        <p:blipFill>
          <a:blip r:embed="rId3">
            <a:extLst/>
          </a:blip>
          <a:stretch>
            <a:fillRect/>
          </a:stretch>
        </p:blipFill>
        <p:spPr>
          <a:xfrm rot="20800479">
            <a:off x="2575903" y="505310"/>
            <a:ext cx="9879809" cy="7416698"/>
          </a:xfrm>
          <a:prstGeom prst="rect">
            <a:avLst/>
          </a:prstGeom>
          <a:ln w="12700"/>
        </p:spPr>
      </p:pic>
      <p:sp>
        <p:nvSpPr>
          <p:cNvPr id="113" name="Shape 113"/>
          <p:cNvSpPr/>
          <p:nvPr/>
        </p:nvSpPr>
        <p:spPr>
          <a:xfrm>
            <a:off x="6160" y="4800600"/>
            <a:ext cx="16256001"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1219200">
              <a:defRPr sz="4000">
                <a:solidFill>
                  <a:srgbClr val="FFFFFF"/>
                </a:solidFill>
                <a:uFill>
                  <a:solidFill>
                    <a:srgbClr val="FFFFFF"/>
                  </a:solidFill>
                </a:uFill>
                <a:latin typeface="+mj-lt"/>
                <a:ea typeface="+mj-ea"/>
                <a:cs typeface="+mj-cs"/>
                <a:sym typeface="Gotham Medium"/>
              </a:defRPr>
            </a:lvl1pPr>
          </a:lstStyle>
          <a:p>
            <a:pPr>
              <a:defRPr sz="1200">
                <a:latin typeface="+mn-lt"/>
                <a:ea typeface="+mn-ea"/>
                <a:cs typeface="+mn-cs"/>
                <a:sym typeface="Gotham"/>
              </a:defRPr>
            </a:pPr>
            <a:r>
              <a:rPr sz="4000">
                <a:latin typeface="+mj-lt"/>
                <a:ea typeface="+mj-ea"/>
                <a:cs typeface="+mj-cs"/>
                <a:sym typeface="Gotham Medium"/>
              </a:rPr>
              <a:t>See clearly, act faster</a:t>
            </a:r>
          </a:p>
        </p:txBody>
      </p:sp>
      <p:pic>
        <p:nvPicPr>
          <p:cNvPr id="114" name="cellvizio_logo_whiteHD-02.png"/>
          <p:cNvPicPr>
            <a:picLocks noChangeAspect="1"/>
          </p:cNvPicPr>
          <p:nvPr/>
        </p:nvPicPr>
        <p:blipFill>
          <a:blip r:embed="rId4">
            <a:extLst/>
          </a:blip>
          <a:stretch>
            <a:fillRect/>
          </a:stretch>
        </p:blipFill>
        <p:spPr>
          <a:xfrm>
            <a:off x="5304861" y="1879600"/>
            <a:ext cx="5682713" cy="1524001"/>
          </a:xfrm>
          <a:prstGeom prst="rect">
            <a:avLst/>
          </a:prstGeom>
          <a:ln w="12700"/>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Capture d’écran 2015-11-24 à 17.10.3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73829" y="1498805"/>
            <a:ext cx="5588001" cy="6471609"/>
          </a:xfrm>
          <a:prstGeom prst="rect">
            <a:avLst/>
          </a:prstGeom>
          <a:ln w="12700">
            <a:miter lim="400000"/>
          </a:ln>
        </p:spPr>
      </p:pic>
      <p:sp>
        <p:nvSpPr>
          <p:cNvPr id="256" name="Shape 256"/>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257" name="Shape 257"/>
          <p:cNvSpPr/>
          <p:nvPr/>
        </p:nvSpPr>
        <p:spPr>
          <a:xfrm>
            <a:off x="668261" y="2412444"/>
            <a:ext cx="10236201"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1" indent="0" defTabSz="1092200">
              <a:lnSpc>
                <a:spcPct val="110000"/>
              </a:lnSpc>
              <a:buClr>
                <a:srgbClr val="58A7DA"/>
              </a:buClr>
              <a:defRPr sz="2400">
                <a:solidFill>
                  <a:srgbClr val="232323"/>
                </a:solidFill>
                <a:uFill>
                  <a:solidFill>
                    <a:srgbClr val="232323"/>
                  </a:solidFill>
                </a:uFill>
                <a:latin typeface="+mn-lt"/>
                <a:ea typeface="+mn-ea"/>
                <a:cs typeface="+mn-cs"/>
                <a:sym typeface="Gotham"/>
              </a:defRPr>
            </a:pPr>
            <a:r>
              <a:t>To compare </a:t>
            </a:r>
            <a:r>
              <a:rPr b="1"/>
              <a:t>HDWLE with random biopsy</a:t>
            </a:r>
            <a:r>
              <a:t> (standard approach of Seattle protocol) with </a:t>
            </a:r>
            <a:r>
              <a:rPr b="1"/>
              <a:t>HDWLE + eCLE and targeted biopsy</a:t>
            </a:r>
          </a:p>
        </p:txBody>
      </p:sp>
      <p:sp>
        <p:nvSpPr>
          <p:cNvPr id="258" name="Shape 258"/>
          <p:cNvSpPr/>
          <p:nvPr/>
        </p:nvSpPr>
        <p:spPr>
          <a:xfrm>
            <a:off x="723900" y="16764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259" name="Shape 259"/>
          <p:cNvSpPr/>
          <p:nvPr/>
        </p:nvSpPr>
        <p:spPr>
          <a:xfrm>
            <a:off x="685799" y="39878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260" name="Shape 260"/>
          <p:cNvSpPr/>
          <p:nvPr/>
        </p:nvSpPr>
        <p:spPr>
          <a:xfrm>
            <a:off x="469900" y="4699000"/>
            <a:ext cx="10236200" cy="281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72800" lvl="1" indent="-172800" defTabSz="1092200">
              <a:lnSpc>
                <a:spcPct val="70000"/>
              </a:lnSpc>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Prospective multi-center randomized controlled study </a:t>
            </a:r>
          </a:p>
          <a:p>
            <a:pPr marL="172800" lvl="1" indent="-172800" defTabSz="1092200">
              <a:lnSpc>
                <a:spcPct val="70000"/>
              </a:lnSpc>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5 centers </a:t>
            </a:r>
          </a:p>
          <a:p>
            <a:pPr marL="172800" lvl="1" indent="-172800" defTabSz="1092200">
              <a:lnSpc>
                <a:spcPct val="70000"/>
              </a:lnSpc>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Centralized pathology</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Evaluated 192 patients undergoing Barrett’s Esophagus surveillance or referred for early neoplasia, randomized to Arm 1 (HDWLE + random biopsy) or Arm 2 (HDWLE + eCLE + targeted biopsy)</a:t>
            </a:r>
          </a:p>
        </p:txBody>
      </p:sp>
      <p:sp>
        <p:nvSpPr>
          <p:cNvPr id="261" name="Shape 261"/>
          <p:cNvSpPr/>
          <p:nvPr/>
        </p:nvSpPr>
        <p:spPr>
          <a:xfrm>
            <a:off x="304800" y="8372928"/>
            <a:ext cx="156337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Canto M. et al., In vivo endomicroscopy improves detection of Barrett’s esophagus–related neoplasia: a multicenter international randomized controlled trial. GIE, 2013</a:t>
            </a:r>
          </a:p>
        </p:txBody>
      </p:sp>
      <p:sp>
        <p:nvSpPr>
          <p:cNvPr id="262" name="Shape 262"/>
          <p:cNvSpPr>
            <a:spLocks noGrp="1"/>
          </p:cNvSpPr>
          <p:nvPr>
            <p:ph type="sldNum" sz="quarter" idx="2"/>
          </p:nvPr>
        </p:nvSpPr>
        <p:spPr>
          <a:xfrm>
            <a:off x="720677" y="8750300"/>
            <a:ext cx="252426"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sp>
        <p:nvSpPr>
          <p:cNvPr id="263" name="Shape 263"/>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Canto et al. Study 1/2</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 name="Chart 265"/>
          <p:cNvGraphicFramePr/>
          <p:nvPr/>
        </p:nvGraphicFramePr>
        <p:xfrm>
          <a:off x="11129035" y="2331839"/>
          <a:ext cx="5111301" cy="30073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6" name="Table 266"/>
          <p:cNvGraphicFramePr/>
          <p:nvPr/>
        </p:nvGraphicFramePr>
        <p:xfrm>
          <a:off x="329439" y="4146060"/>
          <a:ext cx="9389302" cy="1752601"/>
        </p:xfrm>
        <a:graphic>
          <a:graphicData uri="http://schemas.openxmlformats.org/drawingml/2006/table">
            <a:tbl>
              <a:tblPr bandRow="1">
                <a:tableStyleId>{8F44A2F1-9E1F-4B54-A3A2-5F16C0AD49E2}</a:tableStyleId>
              </a:tblPr>
              <a:tblGrid>
                <a:gridCol w="2341290"/>
                <a:gridCol w="1461599"/>
                <a:gridCol w="1490265"/>
                <a:gridCol w="1171177"/>
                <a:gridCol w="1695251"/>
                <a:gridCol w="1229717"/>
              </a:tblGrid>
              <a:tr h="653117">
                <a:tc>
                  <a:txBody>
                    <a:bodyPr/>
                    <a:lstStyle/>
                    <a:p>
                      <a:pPr marL="53576">
                        <a:lnSpc>
                          <a:spcPct val="83000"/>
                        </a:lnSpc>
                        <a:defRPr sz="1600" b="1">
                          <a:solidFill>
                            <a:srgbClr val="444444"/>
                          </a:solidFill>
                          <a:uFill>
                            <a:solidFill>
                              <a:srgbClr val="000000"/>
                            </a:solidFill>
                          </a:uFill>
                          <a:latin typeface="+mn-lt"/>
                          <a:ea typeface="+mn-ea"/>
                          <a:cs typeface="+mn-cs"/>
                          <a:sym typeface="Gotham"/>
                        </a:defRPr>
                      </a:pPr>
                      <a:r>
                        <a:t>Per-biopsy </a:t>
                      </a:r>
                      <a:r>
                        <a:rPr>
                          <a:uFill>
                            <a:solidFill>
                              <a:srgbClr val="FFFC79"/>
                            </a:solidFill>
                          </a:uFill>
                        </a:rPr>
                        <a:t>analysis</a:t>
                      </a:r>
                      <a:r>
                        <a:t> (n=978)</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Sensitivity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Specificity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PPV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NPV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Accuracy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r>
              <a:tr h="549741">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HDWLE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l">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10 %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r">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99 %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67 %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r">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94 %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93 %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549741">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HDWLE with CLE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l">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86 %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r">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93 %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65 %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r">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98 %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92 %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bl>
          </a:graphicData>
        </a:graphic>
      </p:graphicFrame>
      <p:sp>
        <p:nvSpPr>
          <p:cNvPr id="267" name="Shape 267"/>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268" name="Shape 268"/>
          <p:cNvSpPr/>
          <p:nvPr/>
        </p:nvSpPr>
        <p:spPr>
          <a:xfrm>
            <a:off x="546099" y="13843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Results</a:t>
            </a:r>
          </a:p>
        </p:txBody>
      </p:sp>
      <p:grpSp>
        <p:nvGrpSpPr>
          <p:cNvPr id="272" name="Group 272"/>
          <p:cNvGrpSpPr/>
          <p:nvPr/>
        </p:nvGrpSpPr>
        <p:grpSpPr>
          <a:xfrm>
            <a:off x="4762500" y="5084115"/>
            <a:ext cx="234620" cy="586828"/>
            <a:chOff x="3866" y="0"/>
            <a:chExt cx="234619" cy="586827"/>
          </a:xfrm>
        </p:grpSpPr>
        <p:sp>
          <p:nvSpPr>
            <p:cNvPr id="269" name="Shape 269"/>
            <p:cNvSpPr/>
            <p:nvPr/>
          </p:nvSpPr>
          <p:spPr>
            <a:xfrm>
              <a:off x="11043" y="0"/>
              <a:ext cx="2" cy="586828"/>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sp>
          <p:nvSpPr>
            <p:cNvPr id="270" name="Shape 270"/>
            <p:cNvSpPr/>
            <p:nvPr/>
          </p:nvSpPr>
          <p:spPr>
            <a:xfrm>
              <a:off x="16566" y="8584"/>
              <a:ext cx="221921" cy="3772"/>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sp>
          <p:nvSpPr>
            <p:cNvPr id="271" name="Shape 271"/>
            <p:cNvSpPr/>
            <p:nvPr/>
          </p:nvSpPr>
          <p:spPr>
            <a:xfrm>
              <a:off x="3866" y="580084"/>
              <a:ext cx="221921" cy="3772"/>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grpSp>
      <p:sp>
        <p:nvSpPr>
          <p:cNvPr id="273" name="Shape 273"/>
          <p:cNvSpPr/>
          <p:nvPr/>
        </p:nvSpPr>
        <p:spPr>
          <a:xfrm>
            <a:off x="10724668" y="1518513"/>
            <a:ext cx="4965701" cy="622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469900">
              <a:buClr>
                <a:srgbClr val="000000"/>
              </a:buClr>
              <a:defRPr sz="2000" b="1">
                <a:solidFill>
                  <a:srgbClr val="444444"/>
                </a:solidFill>
                <a:uFill>
                  <a:solidFill>
                    <a:srgbClr val="444444"/>
                  </a:solidFill>
                </a:uFill>
                <a:latin typeface="+mn-lt"/>
                <a:ea typeface="+mn-ea"/>
                <a:cs typeface="+mn-cs"/>
                <a:sym typeface="Gotham"/>
              </a:defRPr>
            </a:lvl1pPr>
          </a:lstStyle>
          <a:p>
            <a:r>
              <a:t>Sensitivity for the detection of neoplasia in BE patients</a:t>
            </a:r>
          </a:p>
        </p:txBody>
      </p:sp>
      <p:sp>
        <p:nvSpPr>
          <p:cNvPr id="274" name="Shape 274"/>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
        <p:nvSpPr>
          <p:cNvPr id="275" name="Shape 275"/>
          <p:cNvSpPr/>
          <p:nvPr/>
        </p:nvSpPr>
        <p:spPr>
          <a:xfrm>
            <a:off x="623124" y="1981200"/>
            <a:ext cx="10350501" cy="1409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spcBef>
                <a:spcPts val="800"/>
              </a:spcBef>
              <a:buClr>
                <a:srgbClr val="58A7DA"/>
              </a:buClr>
              <a:buSzPct val="125000"/>
              <a:buChar char="•"/>
              <a:defRPr sz="2100" b="1">
                <a:solidFill>
                  <a:srgbClr val="232323"/>
                </a:solidFill>
                <a:uFill>
                  <a:solidFill>
                    <a:srgbClr val="232323"/>
                  </a:solidFill>
                </a:uFill>
                <a:latin typeface="+mn-lt"/>
                <a:ea typeface="+mn-ea"/>
                <a:cs typeface="+mn-cs"/>
                <a:sym typeface="Gotham"/>
              </a:defRPr>
            </a:pPr>
            <a:r>
              <a:t> Tripled diagnostic yield</a:t>
            </a:r>
            <a:r>
              <a:rPr b="0"/>
              <a:t> of physical biopsies for neoplasia, with 22% of biopsies showing dysplasia for targeted sampling, compared to 6% for random sampling, while </a:t>
            </a:r>
            <a:r>
              <a:t>decreasing the number of physical biopsies by 80%</a:t>
            </a:r>
          </a:p>
          <a:p>
            <a:pPr marL="30963" marR="30963" defTabSz="698500">
              <a:spcBef>
                <a:spcPts val="800"/>
              </a:spcBef>
              <a:buClr>
                <a:srgbClr val="58A7DA"/>
              </a:buClr>
              <a:buSzPct val="125000"/>
              <a:buChar char="•"/>
              <a:defRPr sz="2100" b="1">
                <a:solidFill>
                  <a:srgbClr val="232323"/>
                </a:solidFill>
                <a:uFill>
                  <a:solidFill>
                    <a:srgbClr val="232323"/>
                  </a:solidFill>
                </a:uFill>
                <a:latin typeface="+mn-lt"/>
                <a:ea typeface="+mn-ea"/>
                <a:cs typeface="+mn-cs"/>
                <a:sym typeface="Gotham"/>
              </a:defRPr>
            </a:pPr>
            <a:r>
              <a:t> Changed the treatment plan in 36% of patients</a:t>
            </a:r>
          </a:p>
        </p:txBody>
      </p:sp>
      <p:sp>
        <p:nvSpPr>
          <p:cNvPr id="276" name="Shape 276"/>
          <p:cNvSpPr/>
          <p:nvPr/>
        </p:nvSpPr>
        <p:spPr>
          <a:xfrm>
            <a:off x="317500" y="3759200"/>
            <a:ext cx="2025396" cy="330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2000" i="1">
                <a:solidFill>
                  <a:srgbClr val="58A7DA"/>
                </a:solidFill>
                <a:uFill>
                  <a:solidFill>
                    <a:srgbClr val="58A7DA"/>
                  </a:solidFill>
                </a:uFill>
                <a:latin typeface="+mj-lt"/>
                <a:ea typeface="+mj-ea"/>
                <a:cs typeface="+mj-cs"/>
                <a:sym typeface="Gotham Medium"/>
              </a:defRPr>
            </a:lvl1pPr>
          </a:lstStyle>
          <a:p>
            <a:r>
              <a:t>Location based</a:t>
            </a:r>
          </a:p>
        </p:txBody>
      </p:sp>
      <p:sp>
        <p:nvSpPr>
          <p:cNvPr id="277" name="Shape 277"/>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Canto et al. Study 2/2</a:t>
            </a:r>
          </a:p>
        </p:txBody>
      </p:sp>
      <p:sp>
        <p:nvSpPr>
          <p:cNvPr id="278" name="Shape 278"/>
          <p:cNvSpPr/>
          <p:nvPr/>
        </p:nvSpPr>
        <p:spPr>
          <a:xfrm>
            <a:off x="304800" y="8550728"/>
            <a:ext cx="156337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Canto M. et al., In vivo endomicroscopy improves detection of Barrett’s esophagus–related neoplasia: a multicenter international randomized controlled trial. GIE, 2013</a:t>
            </a:r>
          </a:p>
        </p:txBody>
      </p:sp>
      <p:sp>
        <p:nvSpPr>
          <p:cNvPr id="279" name="Shape 279"/>
          <p:cNvSpPr/>
          <p:nvPr/>
        </p:nvSpPr>
        <p:spPr>
          <a:xfrm>
            <a:off x="419100" y="6070600"/>
            <a:ext cx="1835405" cy="330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2000" i="1">
                <a:solidFill>
                  <a:srgbClr val="58A7DA"/>
                </a:solidFill>
                <a:uFill>
                  <a:solidFill>
                    <a:srgbClr val="58A7DA"/>
                  </a:solidFill>
                </a:uFill>
                <a:latin typeface="+mj-lt"/>
                <a:ea typeface="+mj-ea"/>
                <a:cs typeface="+mj-cs"/>
                <a:sym typeface="Gotham Medium"/>
              </a:defRPr>
            </a:lvl1pPr>
          </a:lstStyle>
          <a:p>
            <a:r>
              <a:t>Patient based</a:t>
            </a:r>
          </a:p>
        </p:txBody>
      </p:sp>
      <p:sp>
        <p:nvSpPr>
          <p:cNvPr id="280" name="Shape 280"/>
          <p:cNvSpPr/>
          <p:nvPr/>
        </p:nvSpPr>
        <p:spPr>
          <a:xfrm>
            <a:off x="3771354" y="5428155"/>
            <a:ext cx="838201" cy="266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1092200">
              <a:buClr>
                <a:srgbClr val="000000"/>
              </a:buClr>
              <a:defRPr>
                <a:solidFill>
                  <a:srgbClr val="444444"/>
                </a:solidFill>
                <a:uFill>
                  <a:solidFill>
                    <a:srgbClr val="444444"/>
                  </a:solidFill>
                </a:uFill>
                <a:latin typeface="+mn-lt"/>
                <a:ea typeface="+mn-ea"/>
                <a:cs typeface="+mn-cs"/>
                <a:sym typeface="Gotham"/>
              </a:defRPr>
            </a:lvl1pPr>
          </a:lstStyle>
          <a:p>
            <a:r>
              <a:t>p&lt;0.0001</a:t>
            </a:r>
          </a:p>
        </p:txBody>
      </p:sp>
      <p:grpSp>
        <p:nvGrpSpPr>
          <p:cNvPr id="284" name="Group 284"/>
          <p:cNvGrpSpPr/>
          <p:nvPr/>
        </p:nvGrpSpPr>
        <p:grpSpPr>
          <a:xfrm rot="10800000">
            <a:off x="3403600" y="5092699"/>
            <a:ext cx="234636" cy="586829"/>
            <a:chOff x="3850" y="0"/>
            <a:chExt cx="234635" cy="586827"/>
          </a:xfrm>
        </p:grpSpPr>
        <p:sp>
          <p:nvSpPr>
            <p:cNvPr id="281" name="Shape 281"/>
            <p:cNvSpPr/>
            <p:nvPr/>
          </p:nvSpPr>
          <p:spPr>
            <a:xfrm>
              <a:off x="11043" y="0"/>
              <a:ext cx="2" cy="586828"/>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sp>
          <p:nvSpPr>
            <p:cNvPr id="282" name="Shape 282"/>
            <p:cNvSpPr/>
            <p:nvPr/>
          </p:nvSpPr>
          <p:spPr>
            <a:xfrm>
              <a:off x="16566" y="8584"/>
              <a:ext cx="221921" cy="3772"/>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sp>
          <p:nvSpPr>
            <p:cNvPr id="283" name="Shape 283"/>
            <p:cNvSpPr/>
            <p:nvPr/>
          </p:nvSpPr>
          <p:spPr>
            <a:xfrm flipV="1">
              <a:off x="3850" y="581970"/>
              <a:ext cx="221953" cy="1"/>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grpSp>
      <p:grpSp>
        <p:nvGrpSpPr>
          <p:cNvPr id="288" name="Group 288"/>
          <p:cNvGrpSpPr/>
          <p:nvPr/>
        </p:nvGrpSpPr>
        <p:grpSpPr>
          <a:xfrm>
            <a:off x="7585766" y="5067300"/>
            <a:ext cx="234621" cy="586828"/>
            <a:chOff x="3866" y="0"/>
            <a:chExt cx="234619" cy="586827"/>
          </a:xfrm>
        </p:grpSpPr>
        <p:sp>
          <p:nvSpPr>
            <p:cNvPr id="285" name="Shape 285"/>
            <p:cNvSpPr/>
            <p:nvPr/>
          </p:nvSpPr>
          <p:spPr>
            <a:xfrm>
              <a:off x="11043" y="0"/>
              <a:ext cx="2" cy="586828"/>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sp>
          <p:nvSpPr>
            <p:cNvPr id="286" name="Shape 286"/>
            <p:cNvSpPr/>
            <p:nvPr/>
          </p:nvSpPr>
          <p:spPr>
            <a:xfrm>
              <a:off x="16566" y="8584"/>
              <a:ext cx="221921" cy="3772"/>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sp>
          <p:nvSpPr>
            <p:cNvPr id="287" name="Shape 287"/>
            <p:cNvSpPr/>
            <p:nvPr/>
          </p:nvSpPr>
          <p:spPr>
            <a:xfrm>
              <a:off x="3866" y="580084"/>
              <a:ext cx="221921" cy="3772"/>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grpSp>
      <p:sp>
        <p:nvSpPr>
          <p:cNvPr id="289" name="Shape 289"/>
          <p:cNvSpPr/>
          <p:nvPr/>
        </p:nvSpPr>
        <p:spPr>
          <a:xfrm>
            <a:off x="6781800" y="5422900"/>
            <a:ext cx="838200" cy="266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1092200">
              <a:buClr>
                <a:srgbClr val="000000"/>
              </a:buClr>
              <a:defRPr>
                <a:solidFill>
                  <a:srgbClr val="444444"/>
                </a:solidFill>
                <a:uFill>
                  <a:solidFill>
                    <a:srgbClr val="444444"/>
                  </a:solidFill>
                </a:uFill>
                <a:latin typeface="+mn-lt"/>
                <a:ea typeface="+mn-ea"/>
                <a:cs typeface="+mn-cs"/>
                <a:sym typeface="Gotham"/>
              </a:defRPr>
            </a:lvl1pPr>
          </a:lstStyle>
          <a:p>
            <a:r>
              <a:t>p:=0.006</a:t>
            </a:r>
          </a:p>
        </p:txBody>
      </p:sp>
      <p:graphicFrame>
        <p:nvGraphicFramePr>
          <p:cNvPr id="290" name="Table 290"/>
          <p:cNvGraphicFramePr/>
          <p:nvPr/>
        </p:nvGraphicFramePr>
        <p:xfrm>
          <a:off x="330200" y="6553200"/>
          <a:ext cx="9396942" cy="1752600"/>
        </p:xfrm>
        <a:graphic>
          <a:graphicData uri="http://schemas.openxmlformats.org/drawingml/2006/table">
            <a:tbl>
              <a:tblPr bandRow="1">
                <a:tableStyleId>{8F44A2F1-9E1F-4B54-A3A2-5F16C0AD49E2}</a:tableStyleId>
              </a:tblPr>
              <a:tblGrid>
                <a:gridCol w="2341290"/>
                <a:gridCol w="1461599"/>
                <a:gridCol w="1490265"/>
                <a:gridCol w="1171177"/>
                <a:gridCol w="1701899"/>
                <a:gridCol w="1230709"/>
              </a:tblGrid>
              <a:tr h="653117">
                <a:tc>
                  <a:txBody>
                    <a:bodyPr/>
                    <a:lstStyle/>
                    <a:p>
                      <a:pPr marL="53576">
                        <a:lnSpc>
                          <a:spcPct val="83000"/>
                        </a:lnSpc>
                        <a:defRPr sz="1600" b="1">
                          <a:solidFill>
                            <a:srgbClr val="444444"/>
                          </a:solidFill>
                          <a:uFill>
                            <a:solidFill>
                              <a:srgbClr val="000000"/>
                            </a:solidFill>
                          </a:uFill>
                          <a:latin typeface="+mn-lt"/>
                          <a:ea typeface="+mn-ea"/>
                          <a:cs typeface="+mn-cs"/>
                          <a:sym typeface="Gotham"/>
                        </a:defRPr>
                      </a:pPr>
                      <a:r>
                        <a:t>Per-patient </a:t>
                      </a:r>
                      <a:r>
                        <a:rPr>
                          <a:uFill>
                            <a:solidFill>
                              <a:srgbClr val="FFFC79"/>
                            </a:solidFill>
                          </a:uFill>
                        </a:rPr>
                        <a:t>analysis</a:t>
                      </a:r>
                      <a:r>
                        <a:t> (n=192)</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Sensitivity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Specificity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PPV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NPV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Accuracy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r>
              <a:tr h="549741">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HDWLE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l">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40 %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98 %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75 %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r">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90 %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89 %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549741">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HDWLE with CLE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l">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95 %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92 %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77 %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r">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98 %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93 %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bl>
          </a:graphicData>
        </a:graphic>
      </p:graphicFrame>
      <p:sp>
        <p:nvSpPr>
          <p:cNvPr id="291" name="Shape 291"/>
          <p:cNvSpPr/>
          <p:nvPr/>
        </p:nvSpPr>
        <p:spPr>
          <a:xfrm>
            <a:off x="3657600" y="7835900"/>
            <a:ext cx="838200" cy="266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1092200">
              <a:buClr>
                <a:srgbClr val="000000"/>
              </a:buClr>
              <a:defRPr>
                <a:solidFill>
                  <a:srgbClr val="444444"/>
                </a:solidFill>
                <a:uFill>
                  <a:solidFill>
                    <a:srgbClr val="444444"/>
                  </a:solidFill>
                </a:uFill>
                <a:latin typeface="+mn-lt"/>
                <a:ea typeface="+mn-ea"/>
                <a:cs typeface="+mn-cs"/>
                <a:sym typeface="Gotham"/>
              </a:defRPr>
            </a:lvl1pPr>
          </a:lstStyle>
          <a:p>
            <a:r>
              <a:t>p&lt;0.0001</a:t>
            </a:r>
          </a:p>
        </p:txBody>
      </p:sp>
      <p:grpSp>
        <p:nvGrpSpPr>
          <p:cNvPr id="295" name="Group 295"/>
          <p:cNvGrpSpPr/>
          <p:nvPr/>
        </p:nvGrpSpPr>
        <p:grpSpPr>
          <a:xfrm rot="10800000">
            <a:off x="3403583" y="7505699"/>
            <a:ext cx="234637" cy="586829"/>
            <a:chOff x="3866" y="0"/>
            <a:chExt cx="234636" cy="586827"/>
          </a:xfrm>
        </p:grpSpPr>
        <p:sp>
          <p:nvSpPr>
            <p:cNvPr id="292" name="Shape 292"/>
            <p:cNvSpPr/>
            <p:nvPr/>
          </p:nvSpPr>
          <p:spPr>
            <a:xfrm>
              <a:off x="11043" y="0"/>
              <a:ext cx="2" cy="586828"/>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sp>
          <p:nvSpPr>
            <p:cNvPr id="293" name="Shape 293"/>
            <p:cNvSpPr/>
            <p:nvPr/>
          </p:nvSpPr>
          <p:spPr>
            <a:xfrm flipV="1">
              <a:off x="16550" y="10470"/>
              <a:ext cx="221953" cy="1"/>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sp>
          <p:nvSpPr>
            <p:cNvPr id="294" name="Shape 294"/>
            <p:cNvSpPr/>
            <p:nvPr/>
          </p:nvSpPr>
          <p:spPr>
            <a:xfrm>
              <a:off x="3866" y="580084"/>
              <a:ext cx="221921" cy="3772"/>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grpSp>
      <p:grpSp>
        <p:nvGrpSpPr>
          <p:cNvPr id="299" name="Group 299"/>
          <p:cNvGrpSpPr/>
          <p:nvPr/>
        </p:nvGrpSpPr>
        <p:grpSpPr>
          <a:xfrm>
            <a:off x="7611166" y="7493000"/>
            <a:ext cx="234621" cy="586828"/>
            <a:chOff x="3866" y="0"/>
            <a:chExt cx="234619" cy="586827"/>
          </a:xfrm>
        </p:grpSpPr>
        <p:sp>
          <p:nvSpPr>
            <p:cNvPr id="296" name="Shape 296"/>
            <p:cNvSpPr/>
            <p:nvPr/>
          </p:nvSpPr>
          <p:spPr>
            <a:xfrm>
              <a:off x="11043" y="0"/>
              <a:ext cx="2" cy="586828"/>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sp>
          <p:nvSpPr>
            <p:cNvPr id="297" name="Shape 297"/>
            <p:cNvSpPr/>
            <p:nvPr/>
          </p:nvSpPr>
          <p:spPr>
            <a:xfrm>
              <a:off x="16566" y="8584"/>
              <a:ext cx="221921" cy="3772"/>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sp>
          <p:nvSpPr>
            <p:cNvPr id="298" name="Shape 298"/>
            <p:cNvSpPr/>
            <p:nvPr/>
          </p:nvSpPr>
          <p:spPr>
            <a:xfrm>
              <a:off x="3866" y="580084"/>
              <a:ext cx="221921" cy="3772"/>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grpSp>
      <p:sp>
        <p:nvSpPr>
          <p:cNvPr id="300" name="Shape 300"/>
          <p:cNvSpPr/>
          <p:nvPr/>
        </p:nvSpPr>
        <p:spPr>
          <a:xfrm>
            <a:off x="6794500" y="7835900"/>
            <a:ext cx="838200" cy="266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1092200">
              <a:buClr>
                <a:srgbClr val="000000"/>
              </a:buClr>
              <a:defRPr>
                <a:solidFill>
                  <a:srgbClr val="444444"/>
                </a:solidFill>
                <a:uFill>
                  <a:solidFill>
                    <a:srgbClr val="444444"/>
                  </a:solidFill>
                </a:uFill>
                <a:latin typeface="+mn-lt"/>
                <a:ea typeface="+mn-ea"/>
                <a:cs typeface="+mn-cs"/>
                <a:sym typeface="Gotham"/>
              </a:defRPr>
            </a:lvl1pPr>
          </a:lstStyle>
          <a:p>
            <a:r>
              <a:t>p:=0.005</a:t>
            </a:r>
          </a:p>
        </p:txBody>
      </p:sp>
      <p:sp>
        <p:nvSpPr>
          <p:cNvPr id="301" name="Shape 301"/>
          <p:cNvSpPr/>
          <p:nvPr/>
        </p:nvSpPr>
        <p:spPr>
          <a:xfrm>
            <a:off x="10795000" y="5676900"/>
            <a:ext cx="5283200" cy="2476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spcBef>
                <a:spcPts val="800"/>
              </a:spcBef>
              <a:buClr>
                <a:srgbClr val="58A7DA"/>
              </a:buClr>
              <a:buSzPct val="125000"/>
              <a:buFont typeface="Zapf Dingbats"/>
              <a:buChar char="➡"/>
              <a:defRPr sz="2100">
                <a:solidFill>
                  <a:srgbClr val="232323"/>
                </a:solidFill>
                <a:uFill>
                  <a:solidFill>
                    <a:srgbClr val="232323"/>
                  </a:solidFill>
                </a:uFill>
                <a:latin typeface="+mn-lt"/>
                <a:ea typeface="+mn-ea"/>
                <a:cs typeface="+mn-cs"/>
                <a:sym typeface="Gotham"/>
              </a:defRPr>
            </a:pPr>
            <a:r>
              <a:t> Study results show that </a:t>
            </a:r>
            <a:r>
              <a:rPr b="1"/>
              <a:t>HDWLE + CLE targeted biopsies surpasses the PIVI threshold</a:t>
            </a:r>
            <a:r>
              <a:t>, supporting its use as an approach to BE surveillance:</a:t>
            </a:r>
          </a:p>
          <a:p>
            <a:pPr marL="30963" marR="30963" defTabSz="698500">
              <a:spcBef>
                <a:spcPts val="800"/>
              </a:spcBef>
              <a:buClr>
                <a:srgbClr val="58A7DA"/>
              </a:buClr>
              <a:buSzPct val="125000"/>
              <a:buChar char="•"/>
              <a:defRPr sz="2100">
                <a:solidFill>
                  <a:srgbClr val="232323"/>
                </a:solidFill>
                <a:uFill>
                  <a:solidFill>
                    <a:srgbClr val="232323"/>
                  </a:solidFill>
                </a:uFill>
                <a:latin typeface="+mn-lt"/>
                <a:ea typeface="+mn-ea"/>
                <a:cs typeface="+mn-cs"/>
                <a:sym typeface="Gotham"/>
              </a:defRPr>
            </a:pPr>
            <a:r>
              <a:t> Increased the </a:t>
            </a:r>
            <a:r>
              <a:rPr b="1"/>
              <a:t>Sensitivity for neoplasia detection from 40% to 95%</a:t>
            </a:r>
          </a:p>
          <a:p>
            <a:pPr marL="30963" marR="30963" defTabSz="698500">
              <a:spcBef>
                <a:spcPts val="800"/>
              </a:spcBef>
              <a:buClr>
                <a:srgbClr val="58A7DA"/>
              </a:buClr>
              <a:buSzPct val="125000"/>
              <a:buChar char="•"/>
              <a:defRPr sz="2100">
                <a:solidFill>
                  <a:srgbClr val="232323"/>
                </a:solidFill>
                <a:uFill>
                  <a:solidFill>
                    <a:srgbClr val="232323"/>
                  </a:solidFill>
                </a:uFill>
                <a:latin typeface="+mn-lt"/>
                <a:ea typeface="+mn-ea"/>
                <a:cs typeface="+mn-cs"/>
                <a:sym typeface="Gotham"/>
              </a:defRPr>
            </a:pPr>
            <a:r>
              <a:rPr b="1"/>
              <a:t> </a:t>
            </a:r>
            <a:r>
              <a:t>Increased</a:t>
            </a:r>
            <a:r>
              <a:rPr b="1"/>
              <a:t> </a:t>
            </a:r>
            <a:r>
              <a:t>the </a:t>
            </a:r>
            <a:r>
              <a:rPr b="1"/>
              <a:t>NPV from 90% to 98%</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304" name="Shape 304"/>
          <p:cNvSpPr/>
          <p:nvPr/>
        </p:nvSpPr>
        <p:spPr>
          <a:xfrm>
            <a:off x="668261" y="2412444"/>
            <a:ext cx="10236201" cy="1574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1" indent="0" defTabSz="1092200">
              <a:lnSpc>
                <a:spcPct val="110000"/>
              </a:lnSpc>
              <a:buClr>
                <a:srgbClr val="58A7DA"/>
              </a:buClr>
              <a:defRPr sz="2400">
                <a:solidFill>
                  <a:srgbClr val="232323"/>
                </a:solidFill>
                <a:uFill>
                  <a:solidFill>
                    <a:srgbClr val="232323"/>
                  </a:solidFill>
                </a:uFill>
                <a:latin typeface="+mn-lt"/>
                <a:ea typeface="+mn-ea"/>
                <a:cs typeface="+mn-cs"/>
                <a:sym typeface="Gotham"/>
              </a:defRPr>
            </a:pPr>
            <a:r>
              <a:t>To evaluate the dysplasia detection rate in BE patients under surveillance for </a:t>
            </a:r>
            <a:r>
              <a:rPr b="1"/>
              <a:t>WLE with standard random biopsy</a:t>
            </a:r>
            <a:r>
              <a:t> (standard approach of Seattle protocol) and </a:t>
            </a:r>
            <a:r>
              <a:rPr b="1"/>
              <a:t>WLE + pCLE and standard random biopsy</a:t>
            </a:r>
          </a:p>
        </p:txBody>
      </p:sp>
      <p:pic>
        <p:nvPicPr>
          <p:cNvPr id="305" name="_DSC0063-filtered.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511673" y="1532352"/>
            <a:ext cx="2507722" cy="3810001"/>
          </a:xfrm>
          <a:custGeom>
            <a:avLst/>
            <a:gdLst/>
            <a:ahLst/>
            <a:cxnLst>
              <a:cxn ang="0">
                <a:pos x="wd2" y="hd2"/>
              </a:cxn>
              <a:cxn ang="5400000">
                <a:pos x="wd2" y="hd2"/>
              </a:cxn>
              <a:cxn ang="10800000">
                <a:pos x="wd2" y="hd2"/>
              </a:cxn>
              <a:cxn ang="16200000">
                <a:pos x="wd2" y="hd2"/>
              </a:cxn>
            </a:cxnLst>
            <a:rect l="0" t="0" r="r" b="b"/>
            <a:pathLst>
              <a:path w="21600" h="21600" extrusionOk="0">
                <a:moveTo>
                  <a:pt x="1545" y="0"/>
                </a:moveTo>
                <a:cubicBezTo>
                  <a:pt x="825" y="0"/>
                  <a:pt x="221" y="307"/>
                  <a:pt x="0" y="731"/>
                </a:cubicBezTo>
                <a:lnTo>
                  <a:pt x="0" y="20869"/>
                </a:lnTo>
                <a:cubicBezTo>
                  <a:pt x="221" y="21293"/>
                  <a:pt x="825" y="21600"/>
                  <a:pt x="1545" y="21600"/>
                </a:cubicBezTo>
                <a:lnTo>
                  <a:pt x="19959" y="21600"/>
                </a:lnTo>
                <a:cubicBezTo>
                  <a:pt x="20865" y="21600"/>
                  <a:pt x="21600" y="21116"/>
                  <a:pt x="21600" y="20520"/>
                </a:cubicBezTo>
                <a:lnTo>
                  <a:pt x="21600" y="1080"/>
                </a:lnTo>
                <a:cubicBezTo>
                  <a:pt x="21600" y="484"/>
                  <a:pt x="20865" y="0"/>
                  <a:pt x="19959" y="0"/>
                </a:cubicBezTo>
                <a:lnTo>
                  <a:pt x="1545" y="0"/>
                </a:lnTo>
                <a:close/>
              </a:path>
            </a:pathLst>
          </a:custGeom>
          <a:ln w="12700">
            <a:miter lim="400000"/>
          </a:ln>
        </p:spPr>
      </p:pic>
      <p:sp>
        <p:nvSpPr>
          <p:cNvPr id="306" name="Shape 306"/>
          <p:cNvSpPr/>
          <p:nvPr/>
        </p:nvSpPr>
        <p:spPr>
          <a:xfrm>
            <a:off x="723900" y="16764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307" name="Shape 307"/>
          <p:cNvSpPr/>
          <p:nvPr/>
        </p:nvSpPr>
        <p:spPr>
          <a:xfrm>
            <a:off x="685799" y="45085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308" name="Shape 308"/>
          <p:cNvSpPr/>
          <p:nvPr/>
        </p:nvSpPr>
        <p:spPr>
          <a:xfrm>
            <a:off x="647700" y="5156200"/>
            <a:ext cx="15608300" cy="163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72800" lvl="1" indent="-172800" defTabSz="1092200">
              <a:lnSpc>
                <a:spcPct val="70000"/>
              </a:lnSpc>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Prospective single-center randomized controlled study</a:t>
            </a:r>
          </a:p>
          <a:p>
            <a:pPr marL="172800" lvl="1" indent="-172800" defTabSz="1092200">
              <a:lnSpc>
                <a:spcPct val="70000"/>
              </a:lnSpc>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Blinded gastrointestinal pathologist for the diagnosis of dysplasia</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Evaluated 100 patients undergoing Barrett’s Esophagus surveillance, randomized to Arm 1 (HDWLE + random biopsy) or Arm 2 (HDWLE + pCLE + random biopsy)</a:t>
            </a:r>
          </a:p>
        </p:txBody>
      </p:sp>
      <p:sp>
        <p:nvSpPr>
          <p:cNvPr id="309" name="Shape 309"/>
          <p:cNvSpPr/>
          <p:nvPr/>
        </p:nvSpPr>
        <p:spPr>
          <a:xfrm>
            <a:off x="304800" y="8372928"/>
            <a:ext cx="156337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Bertani H. et al. Improved Detection of Incident Dysplasia by pCLE in a BE Surveillance Program. Dig Dis Sci, 2013</a:t>
            </a:r>
          </a:p>
        </p:txBody>
      </p:sp>
      <p:sp>
        <p:nvSpPr>
          <p:cNvPr id="310" name="Shape 310"/>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
        <p:nvSpPr>
          <p:cNvPr id="311" name="Shape 311"/>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Bertani et al. Study 1/2</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3" name="Chart 313"/>
          <p:cNvGraphicFramePr/>
          <p:nvPr/>
        </p:nvGraphicFramePr>
        <p:xfrm>
          <a:off x="11208486" y="3462139"/>
          <a:ext cx="3748533" cy="4021184"/>
        </p:xfrm>
        <a:graphic>
          <a:graphicData uri="http://schemas.openxmlformats.org/drawingml/2006/chart">
            <c:chart xmlns:c="http://schemas.openxmlformats.org/drawingml/2006/chart" xmlns:r="http://schemas.openxmlformats.org/officeDocument/2006/relationships" r:id="rId2"/>
          </a:graphicData>
        </a:graphic>
      </p:graphicFrame>
      <p:sp>
        <p:nvSpPr>
          <p:cNvPr id="314" name="Shape 314"/>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315" name="Shape 315"/>
          <p:cNvSpPr/>
          <p:nvPr/>
        </p:nvSpPr>
        <p:spPr>
          <a:xfrm>
            <a:off x="546099" y="14859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Results</a:t>
            </a:r>
          </a:p>
        </p:txBody>
      </p:sp>
      <p:sp>
        <p:nvSpPr>
          <p:cNvPr id="316" name="Shape 316"/>
          <p:cNvSpPr/>
          <p:nvPr/>
        </p:nvSpPr>
        <p:spPr>
          <a:xfrm>
            <a:off x="10750068" y="2471013"/>
            <a:ext cx="4965701" cy="622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algn="ctr" defTabSz="469900">
              <a:buClr>
                <a:srgbClr val="000000"/>
              </a:buClr>
              <a:defRPr sz="2000" b="1">
                <a:solidFill>
                  <a:srgbClr val="444444"/>
                </a:solidFill>
                <a:uFill>
                  <a:solidFill>
                    <a:srgbClr val="444444"/>
                  </a:solidFill>
                </a:uFill>
                <a:latin typeface="+mn-lt"/>
                <a:ea typeface="+mn-ea"/>
                <a:cs typeface="+mn-cs"/>
                <a:sym typeface="Gotham"/>
              </a:defRPr>
            </a:pPr>
            <a:r>
              <a:t>Dysplasia detection rate </a:t>
            </a:r>
            <a:br/>
            <a:r>
              <a:t>(diagnostic yield of biopsies)</a:t>
            </a:r>
          </a:p>
        </p:txBody>
      </p:sp>
      <p:sp>
        <p:nvSpPr>
          <p:cNvPr id="317" name="Shape 317"/>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sp>
        <p:nvSpPr>
          <p:cNvPr id="318" name="Shape 318"/>
          <p:cNvSpPr/>
          <p:nvPr/>
        </p:nvSpPr>
        <p:spPr>
          <a:xfrm>
            <a:off x="623124" y="2260600"/>
            <a:ext cx="10236201"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spcBef>
                <a:spcPts val="800"/>
              </a:spcBef>
              <a:buClr>
                <a:srgbClr val="58A7DA"/>
              </a:buClr>
              <a:buSzPct val="125000"/>
              <a:buChar char="•"/>
              <a:defRPr sz="2300" b="1">
                <a:solidFill>
                  <a:srgbClr val="232323"/>
                </a:solidFill>
                <a:uFill>
                  <a:solidFill>
                    <a:srgbClr val="232323"/>
                  </a:solidFill>
                </a:uFill>
                <a:latin typeface="+mn-lt"/>
                <a:ea typeface="+mn-ea"/>
                <a:cs typeface="+mn-cs"/>
                <a:sym typeface="Gotham"/>
              </a:defRPr>
            </a:pPr>
            <a:r>
              <a:t> </a:t>
            </a:r>
            <a:r>
              <a:rPr b="0"/>
              <a:t>The</a:t>
            </a:r>
            <a:r>
              <a:t> dysplasia detection</a:t>
            </a:r>
            <a:r>
              <a:rPr b="0"/>
              <a:t> rate was </a:t>
            </a:r>
            <a:r>
              <a:t>significantly higher in the pCLE group</a:t>
            </a:r>
            <a:r>
              <a:rPr b="0"/>
              <a:t> (28%) than in the HD-WLE group (10%) (p=0.04)</a:t>
            </a:r>
          </a:p>
          <a:p>
            <a:pPr marL="30963" marR="30963" defTabSz="698500">
              <a:spcBef>
                <a:spcPts val="800"/>
              </a:spcBef>
              <a:buClr>
                <a:srgbClr val="58A7DA"/>
              </a:buClr>
              <a:buSzPct val="125000"/>
              <a:buChar char="•"/>
              <a:defRPr sz="2300" b="1">
                <a:solidFill>
                  <a:srgbClr val="232323"/>
                </a:solidFill>
                <a:uFill>
                  <a:solidFill>
                    <a:srgbClr val="232323"/>
                  </a:solidFill>
                </a:uFill>
                <a:latin typeface="+mn-lt"/>
                <a:ea typeface="+mn-ea"/>
                <a:cs typeface="+mn-cs"/>
                <a:sym typeface="Gotham"/>
              </a:defRPr>
            </a:pPr>
            <a:r>
              <a:t>Biopsies</a:t>
            </a:r>
            <a:r>
              <a:rPr b="0"/>
              <a:t> could have been </a:t>
            </a:r>
            <a:r>
              <a:t>avoided in 58% of patients</a:t>
            </a:r>
            <a:r>
              <a:rPr b="0"/>
              <a:t> with a targeted biopsy approach, based on the </a:t>
            </a:r>
            <a:r>
              <a:t>100% NPV of pCLE</a:t>
            </a:r>
          </a:p>
        </p:txBody>
      </p:sp>
      <p:sp>
        <p:nvSpPr>
          <p:cNvPr id="319" name="Shape 319"/>
          <p:cNvSpPr/>
          <p:nvPr/>
        </p:nvSpPr>
        <p:spPr>
          <a:xfrm>
            <a:off x="304800" y="8576128"/>
            <a:ext cx="156337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Bertani H. et al. Improved Detection of Incident Dysplasia by pCLE in a BE Surveillance Program. Dig Dis Sci, 2013</a:t>
            </a:r>
          </a:p>
        </p:txBody>
      </p:sp>
      <p:sp>
        <p:nvSpPr>
          <p:cNvPr id="320" name="Shape 320"/>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Bertani et al. Study 2/2</a:t>
            </a:r>
          </a:p>
        </p:txBody>
      </p:sp>
      <p:grpSp>
        <p:nvGrpSpPr>
          <p:cNvPr id="327" name="Group 327"/>
          <p:cNvGrpSpPr/>
          <p:nvPr/>
        </p:nvGrpSpPr>
        <p:grpSpPr>
          <a:xfrm>
            <a:off x="609600" y="4673600"/>
            <a:ext cx="9144000" cy="1752600"/>
            <a:chOff x="0" y="0"/>
            <a:chExt cx="9144000" cy="1752600"/>
          </a:xfrm>
        </p:grpSpPr>
        <p:graphicFrame>
          <p:nvGraphicFramePr>
            <p:cNvPr id="321" name="Table 321"/>
            <p:cNvGraphicFramePr/>
            <p:nvPr/>
          </p:nvGraphicFramePr>
          <p:xfrm>
            <a:off x="0" y="0"/>
            <a:ext cx="9144000" cy="1752600"/>
          </p:xfrm>
          <a:graphic>
            <a:graphicData uri="http://schemas.openxmlformats.org/drawingml/2006/table">
              <a:tbl>
                <a:tblPr bandRow="1">
                  <a:tableStyleId>{8F44A2F1-9E1F-4B54-A3A2-5F16C0AD49E2}</a:tableStyleId>
                </a:tblPr>
                <a:tblGrid>
                  <a:gridCol w="2229496"/>
                  <a:gridCol w="1391809"/>
                  <a:gridCol w="1419107"/>
                  <a:gridCol w="1115255"/>
                  <a:gridCol w="1098544"/>
                  <a:gridCol w="1889786"/>
                </a:tblGrid>
                <a:tr h="653117">
                  <a:tc>
                    <a:txBody>
                      <a:bodyPr/>
                      <a:lstStyle/>
                      <a:p>
                        <a:pPr marL="53576" algn="ctr" defTabSz="546100">
                          <a:lnSpc>
                            <a:spcPct val="83000"/>
                          </a:lnSpc>
                          <a:defRPr sz="1600" b="1">
                            <a:solidFill>
                              <a:srgbClr val="444444"/>
                            </a:solidFill>
                            <a:uFill>
                              <a:solidFill>
                                <a:srgbClr val="000000"/>
                              </a:solidFill>
                            </a:uFill>
                            <a:latin typeface="+mn-lt"/>
                            <a:ea typeface="+mn-ea"/>
                            <a:cs typeface="+mn-cs"/>
                            <a:sym typeface="Gotham"/>
                          </a:defRPr>
                        </a:pPr>
                        <a:r>
                          <a:t>Per-patient </a:t>
                        </a:r>
                        <a:r>
                          <a:rPr>
                            <a:uFill>
                              <a:solidFill>
                                <a:srgbClr val="FFFC79"/>
                              </a:solidFill>
                            </a:uFill>
                          </a:rPr>
                          <a:t>analysis</a:t>
                        </a:r>
                        <a:r>
                          <a:t> (n=100)</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gn="ctr" defTabSz="546100">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Sensitivity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gn="ctr" defTabSz="546100">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Specificity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gn="ctr" defTabSz="546100">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PPV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gn="ctr" defTabSz="546100">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NPV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gn="ctr" defTabSz="546100">
                          <a:defRPr sz="1800">
                            <a:solidFill>
                              <a:srgbClr val="000000"/>
                            </a:solidFill>
                          </a:defRPr>
                        </a:pPr>
                        <a:r>
                          <a:rPr sz="1600" b="1">
                            <a:solidFill>
                              <a:srgbClr val="444444"/>
                            </a:solidFill>
                            <a:uFill>
                              <a:solidFill>
                                <a:srgbClr val="000000"/>
                              </a:solidFill>
                            </a:uFill>
                            <a:latin typeface="+mn-lt"/>
                            <a:ea typeface="+mn-ea"/>
                            <a:cs typeface="+mn-cs"/>
                            <a:sym typeface="Gotham"/>
                          </a:rPr>
                          <a:t>Diagnostic yield of biopsies</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r>
                <a:tr h="549741">
                  <a:tc>
                    <a:txBody>
                      <a:bodyPr/>
                      <a:lstStyle/>
                      <a:p>
                        <a:pPr marL="53576" algn="ctr" defTabSz="546100">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HDWLE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gridSpan="4">
                    <a:txBody>
                      <a:bodyPr/>
                      <a:lstStyle/>
                      <a:p>
                        <a:pPr marL="53576" algn="ctr" defTabSz="546100">
                          <a:lnSpc>
                            <a:spcPct val="83000"/>
                          </a:lnSpc>
                          <a:defRPr sz="1800">
                            <a:solidFill>
                              <a:srgbClr val="000000"/>
                            </a:solidFill>
                          </a:defRPr>
                        </a:pPr>
                        <a:r>
                          <a:rPr sz="1600" i="1">
                            <a:solidFill>
                              <a:srgbClr val="AAAAAA"/>
                            </a:solidFill>
                            <a:uFill>
                              <a:solidFill>
                                <a:srgbClr val="FFFFFF"/>
                              </a:solidFill>
                            </a:uFill>
                            <a:latin typeface="+mn-lt"/>
                            <a:ea typeface="+mn-ea"/>
                            <a:cs typeface="+mn-cs"/>
                            <a:sym typeface="Gotham"/>
                          </a:rPr>
                          <a:t>Not published</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marL="53576" defTabSz="546100">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10 %</a:t>
                        </a:r>
                      </a:p>
                    </a:txBody>
                    <a:tcPr marL="165100" marR="165100" marT="165100" marB="165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549741">
                  <a:tc>
                    <a:txBody>
                      <a:bodyPr/>
                      <a:lstStyle/>
                      <a:p>
                        <a:pPr marL="53576" algn="ctr" defTabSz="546100">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HDWLE + pCLE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ctr" defTabSz="546100">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100 %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ctr" defTabSz="546100">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83 %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ctr" defTabSz="546100">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67 %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ctr" defTabSz="546100">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100 %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defTabSz="546100">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28 %</a:t>
                        </a:r>
                      </a:p>
                    </a:txBody>
                    <a:tcPr marL="165100" marR="165100" marT="165100" marB="165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bl>
            </a:graphicData>
          </a:graphic>
        </p:graphicFrame>
        <p:sp>
          <p:nvSpPr>
            <p:cNvPr id="322" name="Shape 322"/>
            <p:cNvSpPr/>
            <p:nvPr/>
          </p:nvSpPr>
          <p:spPr>
            <a:xfrm>
              <a:off x="8267700" y="1219200"/>
              <a:ext cx="838200" cy="266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ctr" defTabSz="1092200">
                <a:buClr>
                  <a:srgbClr val="000000"/>
                </a:buClr>
                <a:defRPr>
                  <a:solidFill>
                    <a:srgbClr val="444444"/>
                  </a:solidFill>
                  <a:uFill>
                    <a:solidFill>
                      <a:srgbClr val="444444"/>
                    </a:solidFill>
                  </a:uFill>
                  <a:latin typeface="+mn-lt"/>
                  <a:ea typeface="+mn-ea"/>
                  <a:cs typeface="+mn-cs"/>
                  <a:sym typeface="Gotham"/>
                </a:defRPr>
              </a:lvl1pPr>
            </a:lstStyle>
            <a:p>
              <a:r>
                <a:t>p=0.04</a:t>
              </a:r>
            </a:p>
          </p:txBody>
        </p:sp>
        <p:grpSp>
          <p:nvGrpSpPr>
            <p:cNvPr id="326" name="Group 326"/>
            <p:cNvGrpSpPr/>
            <p:nvPr/>
          </p:nvGrpSpPr>
          <p:grpSpPr>
            <a:xfrm rot="10800000">
              <a:off x="8064483" y="901699"/>
              <a:ext cx="234637" cy="586829"/>
              <a:chOff x="3866" y="0"/>
              <a:chExt cx="234636" cy="586827"/>
            </a:xfrm>
          </p:grpSpPr>
          <p:sp>
            <p:nvSpPr>
              <p:cNvPr id="323" name="Shape 323"/>
              <p:cNvSpPr/>
              <p:nvPr/>
            </p:nvSpPr>
            <p:spPr>
              <a:xfrm>
                <a:off x="11043" y="0"/>
                <a:ext cx="2" cy="586828"/>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sp>
            <p:nvSpPr>
              <p:cNvPr id="324" name="Shape 324"/>
              <p:cNvSpPr/>
              <p:nvPr/>
            </p:nvSpPr>
            <p:spPr>
              <a:xfrm flipV="1">
                <a:off x="16550" y="10470"/>
                <a:ext cx="221953" cy="1"/>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sp>
            <p:nvSpPr>
              <p:cNvPr id="325" name="Shape 325"/>
              <p:cNvSpPr/>
              <p:nvPr/>
            </p:nvSpPr>
            <p:spPr>
              <a:xfrm>
                <a:off x="3866" y="580084"/>
                <a:ext cx="221921" cy="3772"/>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grpSp>
      </p:gr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sp>
        <p:nvSpPr>
          <p:cNvPr id="330" name="Shape 330"/>
          <p:cNvSpPr>
            <a:spLocks noGrp="1"/>
          </p:cNvSpPr>
          <p:nvPr>
            <p:ph type="title"/>
          </p:nvPr>
        </p:nvSpPr>
        <p:spPr>
          <a:xfrm>
            <a:off x="215900" y="4191000"/>
            <a:ext cx="15316200" cy="1206500"/>
          </a:xfrm>
          <a:prstGeom prst="rect">
            <a:avLst/>
          </a:prstGeom>
        </p:spPr>
        <p:txBody>
          <a:bodyPr/>
          <a:lstStyle/>
          <a:p>
            <a:r>
              <a:t>Gastric Diseases</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333" name="Shape 333"/>
          <p:cNvSpPr/>
          <p:nvPr/>
        </p:nvSpPr>
        <p:spPr>
          <a:xfrm>
            <a:off x="668261" y="2412444"/>
            <a:ext cx="14554201" cy="1574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1" indent="0" defTabSz="1092200">
              <a:lnSpc>
                <a:spcPct val="110000"/>
              </a:lnSpc>
              <a:buClr>
                <a:srgbClr val="58A7DA"/>
              </a:buClr>
              <a:defRPr sz="2400">
                <a:solidFill>
                  <a:srgbClr val="232323"/>
                </a:solidFill>
                <a:uFill>
                  <a:solidFill>
                    <a:srgbClr val="232323"/>
                  </a:solidFill>
                </a:uFill>
                <a:latin typeface="+mn-lt"/>
                <a:ea typeface="+mn-ea"/>
                <a:cs typeface="+mn-cs"/>
                <a:sym typeface="Gotham"/>
              </a:defRPr>
            </a:pPr>
            <a:r>
              <a:t>To assess the</a:t>
            </a:r>
            <a:r>
              <a:rPr b="1"/>
              <a:t> diagnostic yield</a:t>
            </a:r>
            <a:r>
              <a:t> of magnifying Flexible Spectral Imaging Color Enhancement </a:t>
            </a:r>
            <a:r>
              <a:rPr b="1"/>
              <a:t>(ME-FICE) + pCLE</a:t>
            </a:r>
            <a:r>
              <a:t> for </a:t>
            </a:r>
            <a:r>
              <a:rPr b="1"/>
              <a:t>Gastric Intestinal Metaplasia (GIM) detection</a:t>
            </a:r>
          </a:p>
        </p:txBody>
      </p:sp>
      <p:sp>
        <p:nvSpPr>
          <p:cNvPr id="334" name="Shape 334"/>
          <p:cNvSpPr/>
          <p:nvPr/>
        </p:nvSpPr>
        <p:spPr>
          <a:xfrm>
            <a:off x="723900" y="16764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335" name="Shape 335"/>
          <p:cNvSpPr/>
          <p:nvPr/>
        </p:nvSpPr>
        <p:spPr>
          <a:xfrm>
            <a:off x="685799" y="42037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336" name="Shape 336"/>
          <p:cNvSpPr/>
          <p:nvPr/>
        </p:nvSpPr>
        <p:spPr>
          <a:xfrm>
            <a:off x="647700" y="4851400"/>
            <a:ext cx="15278100" cy="27203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Prospective, blind comparison of pCLE with ME-FICE (using light blue crest, large long crest and villous pattern as criteria) on gastric lesions</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Single center</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Evaluated 60 patients with previous histology confirmed as GIM undergoing a surveillance EGD</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Standard and 100x ME-FICE used for screening of lesions, and pCLE used to confirm the presence of GIM. ME-FICE and pCLE results then compared with final histopathology of biopsies</a:t>
            </a:r>
          </a:p>
        </p:txBody>
      </p:sp>
      <p:sp>
        <p:nvSpPr>
          <p:cNvPr id="337" name="Shape 337"/>
          <p:cNvSpPr/>
          <p:nvPr/>
        </p:nvSpPr>
        <p:spPr>
          <a:xfrm>
            <a:off x="0" y="84491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Pittayanon R. et al. Flexible Spectral Imaging Color Enhancement plus probe-based Confocal Laser Endomicroscopy for Gastric Intestinal Metaplasia Detection. Journal of Gastroenterology and Hepatology, 2013.</a:t>
            </a:r>
          </a:p>
        </p:txBody>
      </p:sp>
      <p:sp>
        <p:nvSpPr>
          <p:cNvPr id="338" name="Shape 338"/>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sp>
        <p:nvSpPr>
          <p:cNvPr id="339" name="Shape 339"/>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Pittayanon et al. Gastric Intestinal Metaplasia Study 1/2</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1" name="Chart 341"/>
          <p:cNvGraphicFramePr/>
          <p:nvPr/>
        </p:nvGraphicFramePr>
        <p:xfrm>
          <a:off x="11141735" y="3462139"/>
          <a:ext cx="3396184" cy="3424284"/>
        </p:xfrm>
        <a:graphic>
          <a:graphicData uri="http://schemas.openxmlformats.org/drawingml/2006/chart">
            <c:chart xmlns:c="http://schemas.openxmlformats.org/drawingml/2006/chart" xmlns:r="http://schemas.openxmlformats.org/officeDocument/2006/relationships" r:id="rId2"/>
          </a:graphicData>
        </a:graphic>
      </p:graphicFrame>
      <p:sp>
        <p:nvSpPr>
          <p:cNvPr id="342" name="Shape 342"/>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343" name="Shape 343"/>
          <p:cNvSpPr/>
          <p:nvPr/>
        </p:nvSpPr>
        <p:spPr>
          <a:xfrm>
            <a:off x="546099" y="14859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Results</a:t>
            </a:r>
          </a:p>
        </p:txBody>
      </p:sp>
      <p:sp>
        <p:nvSpPr>
          <p:cNvPr id="344" name="Shape 344"/>
          <p:cNvSpPr/>
          <p:nvPr/>
        </p:nvSpPr>
        <p:spPr>
          <a:xfrm>
            <a:off x="10584968" y="2813913"/>
            <a:ext cx="4965701" cy="457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469900">
              <a:buClr>
                <a:srgbClr val="000000"/>
              </a:buClr>
              <a:defRPr sz="2000" b="1">
                <a:solidFill>
                  <a:srgbClr val="444444"/>
                </a:solidFill>
                <a:uFill>
                  <a:solidFill>
                    <a:srgbClr val="444444"/>
                  </a:solidFill>
                </a:uFill>
                <a:latin typeface="+mn-lt"/>
                <a:ea typeface="+mn-ea"/>
                <a:cs typeface="+mn-cs"/>
                <a:sym typeface="Gotham"/>
              </a:defRPr>
            </a:lvl1pPr>
          </a:lstStyle>
          <a:p>
            <a:r>
              <a:t>Accuracy of detection of GIM</a:t>
            </a:r>
          </a:p>
        </p:txBody>
      </p:sp>
      <p:sp>
        <p:nvSpPr>
          <p:cNvPr id="345" name="Shape 345"/>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sp>
        <p:nvSpPr>
          <p:cNvPr id="346" name="Shape 346"/>
          <p:cNvSpPr/>
          <p:nvPr/>
        </p:nvSpPr>
        <p:spPr>
          <a:xfrm>
            <a:off x="623124" y="2133600"/>
            <a:ext cx="10236201" cy="7518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spcBef>
                <a:spcPts val="800"/>
              </a:spcBef>
              <a:buClr>
                <a:srgbClr val="58A7DA"/>
              </a:buClr>
              <a:buSzPct val="125000"/>
              <a:buChar char="•"/>
              <a:defRPr sz="2400">
                <a:solidFill>
                  <a:srgbClr val="232323"/>
                </a:solidFill>
                <a:uFill>
                  <a:solidFill>
                    <a:srgbClr val="232323"/>
                  </a:solidFill>
                </a:uFill>
                <a:latin typeface="+mn-lt"/>
                <a:ea typeface="+mn-ea"/>
                <a:cs typeface="+mn-cs"/>
                <a:sym typeface="Gotham"/>
              </a:defRPr>
            </a:pPr>
            <a:r>
              <a:t>Adding </a:t>
            </a:r>
            <a:r>
              <a:rPr b="1"/>
              <a:t>pCLE to ME-FICE increases accuracy for the detection of Gastric Intestinal Metaplasia (GIM)</a:t>
            </a:r>
            <a:r>
              <a:t> to 92,5%</a:t>
            </a:r>
          </a:p>
        </p:txBody>
      </p:sp>
      <p:graphicFrame>
        <p:nvGraphicFramePr>
          <p:cNvPr id="347" name="Table 347"/>
          <p:cNvGraphicFramePr/>
          <p:nvPr/>
        </p:nvGraphicFramePr>
        <p:xfrm>
          <a:off x="647700" y="3251200"/>
          <a:ext cx="9144000" cy="1752600"/>
        </p:xfrm>
        <a:graphic>
          <a:graphicData uri="http://schemas.openxmlformats.org/drawingml/2006/table">
            <a:tbl>
              <a:tblPr bandRow="1">
                <a:tableStyleId>{8F44A2F1-9E1F-4B54-A3A2-5F16C0AD49E2}</a:tableStyleId>
              </a:tblPr>
              <a:tblGrid>
                <a:gridCol w="2229496"/>
                <a:gridCol w="1391809"/>
                <a:gridCol w="1533504"/>
                <a:gridCol w="1150342"/>
                <a:gridCol w="1278003"/>
                <a:gridCol w="1560843"/>
              </a:tblGrid>
              <a:tr h="653117">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All locations  (n=60)</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Sensitivity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Specificity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PPV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NPV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defRPr sz="1800">
                          <a:solidFill>
                            <a:srgbClr val="000000"/>
                          </a:solidFill>
                        </a:defRPr>
                      </a:pPr>
                      <a:r>
                        <a:rPr sz="1600" b="1">
                          <a:solidFill>
                            <a:srgbClr val="444444"/>
                          </a:solidFill>
                          <a:uFill>
                            <a:solidFill>
                              <a:srgbClr val="000000"/>
                            </a:solidFill>
                          </a:uFill>
                          <a:latin typeface="+mn-lt"/>
                          <a:ea typeface="+mn-ea"/>
                          <a:cs typeface="+mn-cs"/>
                          <a:sym typeface="Gotham"/>
                        </a:rPr>
                        <a:t>Accuracy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r>
              <a:tr h="549741">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ME-FICE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95.6 %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79.2 %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74.5 %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96.7 %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41B6E4"/>
                          </a:solidFill>
                          <a:uFill>
                            <a:solidFill>
                              <a:srgbClr val="FFFFFF"/>
                            </a:solidFill>
                          </a:uFill>
                          <a:latin typeface="+mn-lt"/>
                          <a:ea typeface="+mn-ea"/>
                          <a:cs typeface="+mn-cs"/>
                          <a:sym typeface="Gotham"/>
                        </a:rPr>
                        <a:t>85.8 %</a:t>
                      </a:r>
                    </a:p>
                  </a:txBody>
                  <a:tcPr marL="165100" marR="165100" marT="165100" marB="165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549741">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ME-FICE + pCLE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96.5 %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90.5 %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86.2 %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97.1 %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41B6E4"/>
                          </a:solidFill>
                          <a:uFill>
                            <a:solidFill>
                              <a:srgbClr val="FFFFFF"/>
                            </a:solidFill>
                          </a:uFill>
                          <a:latin typeface="+mn-lt"/>
                          <a:ea typeface="+mn-ea"/>
                          <a:cs typeface="+mn-cs"/>
                          <a:sym typeface="Gotham"/>
                        </a:rPr>
                        <a:t>92.5 %</a:t>
                      </a:r>
                    </a:p>
                  </a:txBody>
                  <a:tcPr marL="165100" marR="165100" marT="165100" marB="165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bl>
          </a:graphicData>
        </a:graphic>
      </p:graphicFrame>
      <p:sp>
        <p:nvSpPr>
          <p:cNvPr id="348" name="Shape 348"/>
          <p:cNvSpPr/>
          <p:nvPr/>
        </p:nvSpPr>
        <p:spPr>
          <a:xfrm>
            <a:off x="0" y="84491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Pittayanon R. et al. Flexible Spectral Imaging Color Enhancement plus probe-based Confocal Laser Endomicroscopy for Gastric Intestinal Metaplasia Detection. Journal of Gastroenterology and Hepatology, 2013.</a:t>
            </a:r>
          </a:p>
        </p:txBody>
      </p:sp>
      <p:sp>
        <p:nvSpPr>
          <p:cNvPr id="349" name="Shape 349"/>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Pittayanon et al. Gastric Intestinal Metaplasia Study 2/2</a:t>
            </a:r>
          </a:p>
        </p:txBody>
      </p:sp>
      <p:pic>
        <p:nvPicPr>
          <p:cNvPr id="350" name="droppedImage.pdf"/>
          <p:cNvPicPr>
            <a:picLocks/>
          </p:cNvPicPr>
          <p:nvPr/>
        </p:nvPicPr>
        <p:blipFill>
          <a:blip r:embed="rId3" cstate="email">
            <a:extLst>
              <a:ext uri="{28A0092B-C50C-407E-A947-70E740481C1C}">
                <a14:useLocalDpi xmlns:a14="http://schemas.microsoft.com/office/drawing/2010/main"/>
              </a:ext>
            </a:extLst>
          </a:blip>
          <a:stretch>
            <a:fillRect/>
          </a:stretch>
        </p:blipFill>
        <p:spPr>
          <a:xfrm>
            <a:off x="2959100" y="5372100"/>
            <a:ext cx="2794001" cy="2794001"/>
          </a:xfrm>
          <a:prstGeom prst="rect">
            <a:avLst/>
          </a:prstGeom>
          <a:ln w="12700">
            <a:miter lim="400000"/>
          </a:ln>
        </p:spPr>
      </p:pic>
      <p:sp>
        <p:nvSpPr>
          <p:cNvPr id="351" name="Shape 351"/>
          <p:cNvSpPr/>
          <p:nvPr/>
        </p:nvSpPr>
        <p:spPr>
          <a:xfrm>
            <a:off x="5911555" y="6681136"/>
            <a:ext cx="3378201" cy="749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965200">
              <a:buClr>
                <a:srgbClr val="000000"/>
              </a:buClr>
              <a:defRPr sz="1600">
                <a:solidFill>
                  <a:srgbClr val="606060"/>
                </a:solidFill>
                <a:uFill>
                  <a:solidFill>
                    <a:srgbClr val="000000"/>
                  </a:solidFill>
                </a:uFill>
                <a:latin typeface="+mj-lt"/>
                <a:ea typeface="+mj-ea"/>
                <a:cs typeface="+mj-cs"/>
                <a:sym typeface="Gotham Medium"/>
              </a:defRPr>
            </a:lvl1pPr>
          </a:lstStyle>
          <a:p>
            <a:r>
              <a:t>Gastric Intestinal Metaplasia, evidenced by the presence of goblet cells (arrows)</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354" name="Shape 354"/>
          <p:cNvSpPr/>
          <p:nvPr/>
        </p:nvSpPr>
        <p:spPr>
          <a:xfrm>
            <a:off x="668261" y="2552144"/>
            <a:ext cx="10236201" cy="1574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1" indent="0" defTabSz="1092200">
              <a:lnSpc>
                <a:spcPct val="110000"/>
              </a:lnSpc>
              <a:buClr>
                <a:srgbClr val="58A7DA"/>
              </a:buClr>
              <a:defRPr sz="2400">
                <a:solidFill>
                  <a:srgbClr val="232323"/>
                </a:solidFill>
                <a:uFill>
                  <a:solidFill>
                    <a:srgbClr val="232323"/>
                  </a:solidFill>
                </a:uFill>
                <a:latin typeface="+mn-lt"/>
                <a:ea typeface="+mn-ea"/>
                <a:cs typeface="+mn-cs"/>
                <a:sym typeface="Gotham"/>
              </a:defRPr>
            </a:pPr>
            <a:r>
              <a:t>To </a:t>
            </a:r>
            <a:r>
              <a:rPr b="1"/>
              <a:t>compare the accuracy</a:t>
            </a:r>
            <a:r>
              <a:t> of </a:t>
            </a:r>
            <a:r>
              <a:rPr b="1"/>
              <a:t>conventional endoscopic forceps biopsy</a:t>
            </a:r>
            <a:r>
              <a:t> and </a:t>
            </a:r>
            <a:r>
              <a:rPr b="1"/>
              <a:t>pCLE</a:t>
            </a:r>
            <a:r>
              <a:t> for the </a:t>
            </a:r>
            <a:r>
              <a:rPr b="1"/>
              <a:t>diagnosis of superficial gastric neoplasia </a:t>
            </a:r>
            <a:r>
              <a:t>before endoscopic resection</a:t>
            </a:r>
          </a:p>
        </p:txBody>
      </p:sp>
      <p:sp>
        <p:nvSpPr>
          <p:cNvPr id="355" name="Shape 355"/>
          <p:cNvSpPr/>
          <p:nvPr/>
        </p:nvSpPr>
        <p:spPr>
          <a:xfrm>
            <a:off x="723900" y="18161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356" name="Shape 356"/>
          <p:cNvSpPr/>
          <p:nvPr/>
        </p:nvSpPr>
        <p:spPr>
          <a:xfrm>
            <a:off x="685799" y="48133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357" name="Shape 357"/>
          <p:cNvSpPr/>
          <p:nvPr/>
        </p:nvSpPr>
        <p:spPr>
          <a:xfrm>
            <a:off x="647700" y="5461000"/>
            <a:ext cx="15608300" cy="25552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Prospective, blind comparison of pCLE imaging with forceps biopsy using endoscopic resection as reference standard</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Single center</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Evaluated 46 patients undergoing endoscopic resection of gastric lesions (54 lesions in total) post diagnostic evaluation with pCLE and biopsies of suspicious areas. Biopsy and pCLE results were then compared with final histopathology of specimens</a:t>
            </a:r>
          </a:p>
        </p:txBody>
      </p:sp>
      <p:sp>
        <p:nvSpPr>
          <p:cNvPr id="358" name="Shape 358"/>
          <p:cNvSpPr/>
          <p:nvPr/>
        </p:nvSpPr>
        <p:spPr>
          <a:xfrm>
            <a:off x="0" y="84491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Bok G.H. et al. The Accuracy of probe-based Confocal Endomicroscopy versus Conventional Endoscopic Biopsies for the Diagnosis of Superficial Neoplasia (with videos). Gastro-Intestinal Endoscopy, 2013.</a:t>
            </a:r>
          </a:p>
        </p:txBody>
      </p:sp>
      <p:sp>
        <p:nvSpPr>
          <p:cNvPr id="359" name="Shape 359"/>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sp>
        <p:nvSpPr>
          <p:cNvPr id="360" name="Shape 360"/>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Bok et al. Early Gastric Cancer Study 1/2</a:t>
            </a:r>
          </a:p>
        </p:txBody>
      </p:sp>
      <p:pic>
        <p:nvPicPr>
          <p:cNvPr id="361" name="droppedImage.pdf"/>
          <p:cNvPicPr>
            <a:picLocks noChangeAspect="1"/>
          </p:cNvPicPr>
          <p:nvPr/>
        </p:nvPicPr>
        <p:blipFill>
          <a:blip r:embed="rId2">
            <a:extLst/>
          </a:blip>
          <a:stretch>
            <a:fillRect/>
          </a:stretch>
        </p:blipFill>
        <p:spPr>
          <a:xfrm>
            <a:off x="10668000" y="1311601"/>
            <a:ext cx="5349241" cy="3280720"/>
          </a:xfrm>
          <a:prstGeom prst="rect">
            <a:avLst/>
          </a:prstGeom>
          <a:ln w="12700">
            <a:miter lim="400000"/>
          </a:ln>
        </p:spPr>
      </p:pic>
      <p:sp>
        <p:nvSpPr>
          <p:cNvPr id="362" name="Shape 362"/>
          <p:cNvSpPr/>
          <p:nvPr/>
        </p:nvSpPr>
        <p:spPr>
          <a:xfrm>
            <a:off x="10706100" y="4724400"/>
            <a:ext cx="1711770" cy="2667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65200">
              <a:buClr>
                <a:srgbClr val="000000"/>
              </a:buClr>
              <a:defRPr sz="1500">
                <a:solidFill>
                  <a:srgbClr val="606060"/>
                </a:solidFill>
                <a:uFill>
                  <a:solidFill>
                    <a:srgbClr val="000000"/>
                  </a:solidFill>
                </a:uFill>
                <a:latin typeface="+mj-lt"/>
                <a:ea typeface="+mj-ea"/>
                <a:cs typeface="+mj-cs"/>
                <a:sym typeface="Gotham Medium"/>
              </a:defRPr>
            </a:lvl1pPr>
          </a:lstStyle>
          <a:p>
            <a:r>
              <a:t>Gastric dysplasia</a:t>
            </a:r>
          </a:p>
        </p:txBody>
      </p:sp>
      <p:sp>
        <p:nvSpPr>
          <p:cNvPr id="363" name="Shape 363"/>
          <p:cNvSpPr/>
          <p:nvPr/>
        </p:nvSpPr>
        <p:spPr>
          <a:xfrm>
            <a:off x="12446000" y="4660900"/>
            <a:ext cx="1790700" cy="495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65200">
              <a:buClr>
                <a:srgbClr val="000000"/>
              </a:buClr>
              <a:defRPr sz="1500">
                <a:solidFill>
                  <a:srgbClr val="606060"/>
                </a:solidFill>
                <a:uFill>
                  <a:solidFill>
                    <a:srgbClr val="000000"/>
                  </a:solidFill>
                </a:uFill>
                <a:latin typeface="+mj-lt"/>
                <a:ea typeface="+mj-ea"/>
                <a:cs typeface="+mj-cs"/>
                <a:sym typeface="Gotham Medium"/>
              </a:defRPr>
            </a:lvl1pPr>
          </a:lstStyle>
          <a:p>
            <a:r>
              <a:t>Differentiated adenocarcinoma</a:t>
            </a:r>
          </a:p>
        </p:txBody>
      </p:sp>
      <p:sp>
        <p:nvSpPr>
          <p:cNvPr id="364" name="Shape 364"/>
          <p:cNvSpPr/>
          <p:nvPr/>
        </p:nvSpPr>
        <p:spPr>
          <a:xfrm>
            <a:off x="14312900" y="4660900"/>
            <a:ext cx="1714500" cy="495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r" defTabSz="965200">
              <a:buClr>
                <a:srgbClr val="000000"/>
              </a:buClr>
              <a:defRPr sz="1500">
                <a:solidFill>
                  <a:srgbClr val="606060"/>
                </a:solidFill>
                <a:uFill>
                  <a:solidFill>
                    <a:srgbClr val="000000"/>
                  </a:solidFill>
                </a:uFill>
                <a:latin typeface="+mj-lt"/>
                <a:ea typeface="+mj-ea"/>
                <a:cs typeface="+mj-cs"/>
                <a:sym typeface="Gotham Medium"/>
              </a:defRPr>
            </a:lvl1pPr>
          </a:lstStyle>
          <a:p>
            <a:r>
              <a:t>Undifferentiated adenocarcinoma</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6" name="Chart 366"/>
          <p:cNvGraphicFramePr/>
          <p:nvPr/>
        </p:nvGraphicFramePr>
        <p:xfrm>
          <a:off x="10773435" y="3462139"/>
          <a:ext cx="4729684" cy="4046584"/>
        </p:xfrm>
        <a:graphic>
          <a:graphicData uri="http://schemas.openxmlformats.org/drawingml/2006/chart">
            <c:chart xmlns:c="http://schemas.openxmlformats.org/drawingml/2006/chart" xmlns:r="http://schemas.openxmlformats.org/officeDocument/2006/relationships" r:id="rId2"/>
          </a:graphicData>
        </a:graphic>
      </p:graphicFrame>
      <p:sp>
        <p:nvSpPr>
          <p:cNvPr id="367" name="Shape 367"/>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368" name="Shape 368"/>
          <p:cNvSpPr/>
          <p:nvPr/>
        </p:nvSpPr>
        <p:spPr>
          <a:xfrm>
            <a:off x="546099" y="14859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Results</a:t>
            </a:r>
          </a:p>
        </p:txBody>
      </p:sp>
      <p:sp>
        <p:nvSpPr>
          <p:cNvPr id="369" name="Shape 369"/>
          <p:cNvSpPr/>
          <p:nvPr/>
        </p:nvSpPr>
        <p:spPr>
          <a:xfrm>
            <a:off x="10686568" y="2953613"/>
            <a:ext cx="4965701" cy="457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469900">
              <a:buClr>
                <a:srgbClr val="000000"/>
              </a:buClr>
              <a:defRPr sz="2000" b="1">
                <a:solidFill>
                  <a:srgbClr val="444444"/>
                </a:solidFill>
                <a:uFill>
                  <a:solidFill>
                    <a:srgbClr val="444444"/>
                  </a:solidFill>
                </a:uFill>
                <a:latin typeface="+mn-lt"/>
                <a:ea typeface="+mn-ea"/>
                <a:cs typeface="+mn-cs"/>
                <a:sym typeface="Gotham"/>
              </a:defRPr>
            </a:lvl1pPr>
          </a:lstStyle>
          <a:p>
            <a:r>
              <a:t>Detection of gastric neoplasia</a:t>
            </a:r>
          </a:p>
        </p:txBody>
      </p:sp>
      <p:sp>
        <p:nvSpPr>
          <p:cNvPr id="370" name="Shape 370"/>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sp>
        <p:nvSpPr>
          <p:cNvPr id="371" name="Shape 371"/>
          <p:cNvSpPr/>
          <p:nvPr/>
        </p:nvSpPr>
        <p:spPr>
          <a:xfrm>
            <a:off x="623124" y="2133600"/>
            <a:ext cx="10236201" cy="245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spcBef>
                <a:spcPts val="800"/>
              </a:spcBef>
              <a:buClr>
                <a:srgbClr val="58A7DA"/>
              </a:buClr>
              <a:buSzPct val="125000"/>
              <a:buChar char="•"/>
              <a:defRPr sz="2400">
                <a:solidFill>
                  <a:srgbClr val="232323"/>
                </a:solidFill>
                <a:uFill>
                  <a:solidFill>
                    <a:srgbClr val="232323"/>
                  </a:solidFill>
                </a:uFill>
                <a:latin typeface="+mn-lt"/>
                <a:ea typeface="+mn-ea"/>
                <a:cs typeface="+mn-cs"/>
                <a:sym typeface="Gotham"/>
              </a:defRPr>
            </a:pPr>
            <a:r>
              <a:rPr b="1"/>
              <a:t>Forceps biopsy misses cancerous lesions</a:t>
            </a:r>
            <a:r>
              <a:t>, with a </a:t>
            </a:r>
            <a:r>
              <a:rPr b="1"/>
              <a:t>sensitivity at 75% only</a:t>
            </a:r>
          </a:p>
          <a:p>
            <a:pPr marL="30963" marR="30963" defTabSz="698500">
              <a:spcBef>
                <a:spcPts val="800"/>
              </a:spcBef>
              <a:buClr>
                <a:srgbClr val="58A7DA"/>
              </a:buClr>
              <a:buSzPct val="125000"/>
              <a:buChar char="•"/>
              <a:defRPr sz="2400">
                <a:solidFill>
                  <a:srgbClr val="232323"/>
                </a:solidFill>
                <a:uFill>
                  <a:solidFill>
                    <a:srgbClr val="232323"/>
                  </a:solidFill>
                </a:uFill>
                <a:latin typeface="+mn-lt"/>
                <a:ea typeface="+mn-ea"/>
                <a:cs typeface="+mn-cs"/>
                <a:sym typeface="Gotham"/>
              </a:defRPr>
            </a:pPr>
            <a:r>
              <a:t>Adding </a:t>
            </a:r>
            <a:r>
              <a:rPr b="1"/>
              <a:t>pCLE increases sensitivity and NPV</a:t>
            </a:r>
            <a:r>
              <a:t> of neoplasia detection in the stomach </a:t>
            </a:r>
            <a:r>
              <a:rPr b="1"/>
              <a:t>to &gt;95%</a:t>
            </a:r>
          </a:p>
          <a:p>
            <a:pPr marL="30963" marR="30963" defTabSz="698500">
              <a:spcBef>
                <a:spcPts val="800"/>
              </a:spcBef>
              <a:buClr>
                <a:srgbClr val="58A7DA"/>
              </a:buClr>
              <a:buSzPct val="125000"/>
              <a:buChar char="•"/>
              <a:defRPr sz="2400">
                <a:solidFill>
                  <a:srgbClr val="232323"/>
                </a:solidFill>
                <a:uFill>
                  <a:solidFill>
                    <a:srgbClr val="232323"/>
                  </a:solidFill>
                </a:uFill>
                <a:latin typeface="+mn-lt"/>
                <a:ea typeface="+mn-ea"/>
                <a:cs typeface="+mn-cs"/>
                <a:sym typeface="Gotham"/>
              </a:defRPr>
            </a:pPr>
            <a:r>
              <a:t>The </a:t>
            </a:r>
            <a:r>
              <a:rPr b="1"/>
              <a:t>overall accuracy of forceps biopsy + pCLE reaches 98,1%</a:t>
            </a:r>
            <a:r>
              <a:t>, compared to 85,2% for forceps biopsy alone</a:t>
            </a:r>
          </a:p>
        </p:txBody>
      </p:sp>
      <p:graphicFrame>
        <p:nvGraphicFramePr>
          <p:cNvPr id="372" name="Table 372"/>
          <p:cNvGraphicFramePr/>
          <p:nvPr/>
        </p:nvGraphicFramePr>
        <p:xfrm>
          <a:off x="660400" y="5575300"/>
          <a:ext cx="9144000" cy="2494095"/>
        </p:xfrm>
        <a:graphic>
          <a:graphicData uri="http://schemas.openxmlformats.org/drawingml/2006/table">
            <a:tbl>
              <a:tblPr bandRow="1">
                <a:tableStyleId>{8F44A2F1-9E1F-4B54-A3A2-5F16C0AD49E2}</a:tableStyleId>
              </a:tblPr>
              <a:tblGrid>
                <a:gridCol w="2229496"/>
                <a:gridCol w="1391809"/>
                <a:gridCol w="1533504"/>
                <a:gridCol w="1150342"/>
                <a:gridCol w="1278003"/>
                <a:gridCol w="1560843"/>
              </a:tblGrid>
              <a:tr h="652084">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All locations  (n=54)</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Sensitivity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Specificity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PPV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NPV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defRPr sz="1800">
                          <a:solidFill>
                            <a:srgbClr val="000000"/>
                          </a:solidFill>
                        </a:defRPr>
                      </a:pPr>
                      <a:r>
                        <a:rPr sz="1600" b="1">
                          <a:solidFill>
                            <a:srgbClr val="444444"/>
                          </a:solidFill>
                          <a:uFill>
                            <a:solidFill>
                              <a:srgbClr val="000000"/>
                            </a:solidFill>
                          </a:uFill>
                          <a:latin typeface="+mn-lt"/>
                          <a:ea typeface="+mn-ea"/>
                          <a:cs typeface="+mn-cs"/>
                          <a:sym typeface="Gotham"/>
                        </a:rPr>
                        <a:t>Accuracy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r>
              <a:tr h="548872">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Forceps Biopsy</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75.0 %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100.0 %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100.0 %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73.3 %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85.2 %</a:t>
                      </a:r>
                    </a:p>
                  </a:txBody>
                  <a:tcPr marL="165100" marR="165100" marT="165100" marB="165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548872">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pCLE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90.6 %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90.9 %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93.5 %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87.0 %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90.7 %</a:t>
                      </a:r>
                    </a:p>
                  </a:txBody>
                  <a:tcPr marL="165100" marR="165100" marT="165100" marB="165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744266">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Forceps Biopsy + pCLE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96.9 %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100.0 %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100.0 %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95.7 %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98.1 %</a:t>
                      </a:r>
                    </a:p>
                  </a:txBody>
                  <a:tcPr marL="165100" marR="165100" marT="165100" marB="165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bl>
          </a:graphicData>
        </a:graphic>
      </p:graphicFrame>
      <p:sp>
        <p:nvSpPr>
          <p:cNvPr id="373" name="Shape 373"/>
          <p:cNvSpPr/>
          <p:nvPr/>
        </p:nvSpPr>
        <p:spPr>
          <a:xfrm>
            <a:off x="0" y="84491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Bok G.H. et al. The Accuracy of probe-based Confocal Endomicroscopy versus Conventional Endoscopic Biopsies for the Diagnosis of Superficial Neoplasia (with videos). Gastro-Intestinal Endoscopy, 2013.</a:t>
            </a:r>
          </a:p>
        </p:txBody>
      </p:sp>
      <p:sp>
        <p:nvSpPr>
          <p:cNvPr id="374" name="Shape 374"/>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Bok et al. Early Gastric Cancer Study 2/2</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377" name="Shape 377"/>
          <p:cNvSpPr/>
          <p:nvPr/>
        </p:nvSpPr>
        <p:spPr>
          <a:xfrm>
            <a:off x="668261" y="2133044"/>
            <a:ext cx="14884401" cy="1574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1" indent="0" defTabSz="1092200">
              <a:lnSpc>
                <a:spcPct val="110000"/>
              </a:lnSpc>
              <a:buClr>
                <a:srgbClr val="58A7DA"/>
              </a:buClr>
              <a:defRPr sz="2400">
                <a:solidFill>
                  <a:srgbClr val="232323"/>
                </a:solidFill>
                <a:uFill>
                  <a:solidFill>
                    <a:srgbClr val="232323"/>
                  </a:solidFill>
                </a:uFill>
                <a:latin typeface="+mn-lt"/>
                <a:ea typeface="+mn-ea"/>
                <a:cs typeface="+mn-cs"/>
                <a:sym typeface="Gotham"/>
              </a:defRPr>
            </a:pPr>
            <a:r>
              <a:t>To propose a new probe-based confocal laser endomicroscopy </a:t>
            </a:r>
            <a:r>
              <a:rPr b="1"/>
              <a:t>(pCLE) classification of gastric pit patterns and vessel architecture</a:t>
            </a:r>
            <a:r>
              <a:t>, and to </a:t>
            </a:r>
            <a:r>
              <a:rPr b="1"/>
              <a:t>assess the accuracy and inter-observer</a:t>
            </a:r>
          </a:p>
          <a:p>
            <a:pPr lvl="1" indent="0" defTabSz="1092200">
              <a:lnSpc>
                <a:spcPct val="110000"/>
              </a:lnSpc>
              <a:buClr>
                <a:srgbClr val="58A7DA"/>
              </a:buClr>
              <a:defRPr sz="2400">
                <a:solidFill>
                  <a:srgbClr val="232323"/>
                </a:solidFill>
                <a:uFill>
                  <a:solidFill>
                    <a:srgbClr val="232323"/>
                  </a:solidFill>
                </a:uFill>
                <a:latin typeface="+mn-lt"/>
                <a:ea typeface="+mn-ea"/>
                <a:cs typeface="+mn-cs"/>
                <a:sym typeface="Gotham"/>
              </a:defRPr>
            </a:pPr>
            <a:r>
              <a:rPr b="1"/>
              <a:t>agreement</a:t>
            </a:r>
          </a:p>
        </p:txBody>
      </p:sp>
      <p:sp>
        <p:nvSpPr>
          <p:cNvPr id="378" name="Shape 378"/>
          <p:cNvSpPr/>
          <p:nvPr/>
        </p:nvSpPr>
        <p:spPr>
          <a:xfrm>
            <a:off x="723900" y="13970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379" name="Shape 379"/>
          <p:cNvSpPr/>
          <p:nvPr/>
        </p:nvSpPr>
        <p:spPr>
          <a:xfrm>
            <a:off x="698499" y="37465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380" name="Shape 380"/>
          <p:cNvSpPr/>
          <p:nvPr/>
        </p:nvSpPr>
        <p:spPr>
          <a:xfrm>
            <a:off x="647700" y="4483100"/>
            <a:ext cx="15608300" cy="36220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Prospective, single center, blind evaluation of pCLE using biopsy as reference standard</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Two phase design: </a:t>
            </a:r>
          </a:p>
          <a:p>
            <a:pPr marL="514112" lvl="2"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Phase 1: establishment of a new pCLE classification based on 291 videos from 32 patients </a:t>
            </a:r>
          </a:p>
          <a:p>
            <a:pPr marL="514112" lvl="2"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Phase 2: Evaluation of 240 patients (1878 locations) using HDWLE and pCLE at 7 standardized locations + endoscopic suspected lesions. pCLE results were then compared with final histopathology of specimens</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Live pCLE evaluation by 1 endoscopist and blinded offline pCLE evaluation by 3 other endoscopists for Inter-Observer Agreement (IOA) calculation</a:t>
            </a:r>
          </a:p>
        </p:txBody>
      </p:sp>
      <p:sp>
        <p:nvSpPr>
          <p:cNvPr id="381" name="Shape 381"/>
          <p:cNvSpPr/>
          <p:nvPr/>
        </p:nvSpPr>
        <p:spPr>
          <a:xfrm>
            <a:off x="0" y="87539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Li Z. et al. New Classification of Gastric Pit Patterns and Vessel Architecture Using Probe-based Confocal Laser Endomicroscopy. J Clin Gastroenterol 2015</a:t>
            </a:r>
          </a:p>
        </p:txBody>
      </p:sp>
      <p:sp>
        <p:nvSpPr>
          <p:cNvPr id="382" name="Shape 382"/>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19</a:t>
            </a:fld>
            <a:endParaRPr/>
          </a:p>
        </p:txBody>
      </p:sp>
      <p:sp>
        <p:nvSpPr>
          <p:cNvPr id="383" name="Shape 383"/>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Li et al. New pCLE Classification Study 1/2</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117" name="Shape 117"/>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a:t>
            </a:fld>
            <a:endParaRPr/>
          </a:p>
        </p:txBody>
      </p:sp>
      <p:sp>
        <p:nvSpPr>
          <p:cNvPr id="118" name="Shape 118"/>
          <p:cNvSpPr>
            <a:spLocks noGrp="1"/>
          </p:cNvSpPr>
          <p:nvPr>
            <p:ph type="title"/>
          </p:nvPr>
        </p:nvSpPr>
        <p:spPr>
          <a:xfrm>
            <a:off x="673100" y="215900"/>
            <a:ext cx="14884400" cy="901066"/>
          </a:xfrm>
          <a:prstGeom prst="rect">
            <a:avLst/>
          </a:prstGeom>
        </p:spPr>
        <p:txBody>
          <a:bodyPr/>
          <a:lstStyle/>
          <a:p>
            <a:r>
              <a:t>What is Confocal Laser Endomicroscopy ?</a:t>
            </a:r>
          </a:p>
        </p:txBody>
      </p:sp>
      <p:grpSp>
        <p:nvGrpSpPr>
          <p:cNvPr id="129" name="Group 129"/>
          <p:cNvGrpSpPr/>
          <p:nvPr/>
        </p:nvGrpSpPr>
        <p:grpSpPr>
          <a:xfrm>
            <a:off x="736600" y="1445259"/>
            <a:ext cx="14494420" cy="8407402"/>
            <a:chOff x="0" y="0"/>
            <a:chExt cx="14494419" cy="8407400"/>
          </a:xfrm>
        </p:grpSpPr>
        <p:sp>
          <p:nvSpPr>
            <p:cNvPr id="119" name="Shape 119"/>
            <p:cNvSpPr/>
            <p:nvPr/>
          </p:nvSpPr>
          <p:spPr>
            <a:xfrm>
              <a:off x="7358460" y="0"/>
              <a:ext cx="7135960" cy="8375615"/>
            </a:xfrm>
            <a:prstGeom prst="rect">
              <a:avLst/>
            </a:prstGeom>
            <a:gradFill flip="none" rotWithShape="1">
              <a:gsLst>
                <a:gs pos="0">
                  <a:srgbClr val="838184">
                    <a:alpha val="18000"/>
                  </a:srgbClr>
                </a:gs>
                <a:gs pos="100000">
                  <a:srgbClr val="FFFFFF">
                    <a:alpha val="18000"/>
                  </a:srgbClr>
                </a:gs>
              </a:gsLst>
              <a:lin ang="12840000" scaled="0"/>
            </a:gradFill>
            <a:ln w="25400" cap="flat">
              <a:noFill/>
              <a:miter lim="400000"/>
            </a:ln>
            <a:effectLst/>
          </p:spPr>
          <p:txBody>
            <a:bodyPr wrap="square" lIns="38100" tIns="38100" rIns="38100" bIns="38100" numCol="1" anchor="t">
              <a:noAutofit/>
            </a:bodyPr>
            <a:lstStyle/>
            <a:p>
              <a:pPr algn="ctr" defTabSz="1092200">
                <a:buClr>
                  <a:srgbClr val="000000"/>
                </a:buClr>
                <a:defRPr sz="4800">
                  <a:uFill>
                    <a:solidFill>
                      <a:srgbClr val="000000"/>
                    </a:solidFill>
                  </a:uFill>
                  <a:latin typeface="Gill Sans"/>
                  <a:ea typeface="Gill Sans"/>
                  <a:cs typeface="Gill Sans"/>
                  <a:sym typeface="Gill Sans"/>
                </a:defRPr>
              </a:pPr>
              <a:endParaRPr/>
            </a:p>
          </p:txBody>
        </p:sp>
        <p:sp>
          <p:nvSpPr>
            <p:cNvPr id="120" name="Shape 120"/>
            <p:cNvSpPr/>
            <p:nvPr/>
          </p:nvSpPr>
          <p:spPr>
            <a:xfrm>
              <a:off x="9631160" y="624048"/>
              <a:ext cx="4863259" cy="397326"/>
            </a:xfrm>
            <a:prstGeom prst="rect">
              <a:avLst/>
            </a:prstGeom>
            <a:solidFill>
              <a:srgbClr val="9C9D9F"/>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1092200">
                <a:buClr>
                  <a:srgbClr val="000000"/>
                </a:buClr>
                <a:defRPr sz="2000">
                  <a:solidFill>
                    <a:srgbClr val="FFFFFF"/>
                  </a:solidFill>
                  <a:uFill>
                    <a:solidFill>
                      <a:srgbClr val="000000"/>
                    </a:solidFill>
                  </a:uFill>
                  <a:latin typeface="+mn-lt"/>
                  <a:ea typeface="+mn-ea"/>
                  <a:cs typeface="+mn-cs"/>
                  <a:sym typeface="Gotham"/>
                </a:defRPr>
              </a:lvl1pPr>
            </a:lstStyle>
            <a:p>
              <a:r>
                <a:t>Physical Biopsy</a:t>
              </a:r>
            </a:p>
          </p:txBody>
        </p:sp>
        <p:sp>
          <p:nvSpPr>
            <p:cNvPr id="121" name="Shape 121"/>
            <p:cNvSpPr/>
            <p:nvPr/>
          </p:nvSpPr>
          <p:spPr>
            <a:xfrm>
              <a:off x="222637" y="611880"/>
              <a:ext cx="4863259" cy="397326"/>
            </a:xfrm>
            <a:prstGeom prst="rect">
              <a:avLst/>
            </a:prstGeom>
            <a:solidFill>
              <a:srgbClr val="29A8DA"/>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r" defTabSz="1092200">
                <a:buClr>
                  <a:srgbClr val="000000"/>
                </a:buClr>
                <a:defRPr sz="2000">
                  <a:solidFill>
                    <a:srgbClr val="FFFFFF"/>
                  </a:solidFill>
                  <a:uFill>
                    <a:solidFill>
                      <a:srgbClr val="000000"/>
                    </a:solidFill>
                  </a:uFill>
                  <a:latin typeface="+mn-lt"/>
                  <a:ea typeface="+mn-ea"/>
                  <a:cs typeface="+mn-cs"/>
                  <a:sym typeface="Gotham"/>
                </a:defRPr>
              </a:lvl1pPr>
            </a:lstStyle>
            <a:p>
              <a:r>
                <a:t>Optical Biopsy</a:t>
              </a:r>
            </a:p>
          </p:txBody>
        </p:sp>
        <p:sp>
          <p:nvSpPr>
            <p:cNvPr id="122" name="Shape 122"/>
            <p:cNvSpPr/>
            <p:nvPr/>
          </p:nvSpPr>
          <p:spPr>
            <a:xfrm>
              <a:off x="0" y="31786"/>
              <a:ext cx="7358461" cy="8375615"/>
            </a:xfrm>
            <a:prstGeom prst="rect">
              <a:avLst/>
            </a:prstGeom>
            <a:gradFill flip="none" rotWithShape="1">
              <a:gsLst>
                <a:gs pos="0">
                  <a:srgbClr val="29A8DA">
                    <a:alpha val="18000"/>
                  </a:srgbClr>
                </a:gs>
                <a:gs pos="32221">
                  <a:srgbClr val="94D4ED">
                    <a:alpha val="18000"/>
                  </a:srgbClr>
                </a:gs>
                <a:gs pos="100000">
                  <a:srgbClr val="FFFFFF">
                    <a:alpha val="18000"/>
                  </a:srgbClr>
                </a:gs>
              </a:gsLst>
              <a:lin ang="19440000" scaled="0"/>
            </a:gradFill>
            <a:ln w="25400" cap="flat">
              <a:noFill/>
              <a:miter lim="400000"/>
            </a:ln>
            <a:effectLst/>
          </p:spPr>
          <p:txBody>
            <a:bodyPr wrap="square" lIns="38100" tIns="38100" rIns="38100" bIns="38100" numCol="1" anchor="t">
              <a:noAutofit/>
            </a:bodyPr>
            <a:lstStyle/>
            <a:p>
              <a:pPr algn="ctr" defTabSz="1092200">
                <a:buClr>
                  <a:srgbClr val="000000"/>
                </a:buClr>
                <a:defRPr sz="4800">
                  <a:uFill>
                    <a:solidFill>
                      <a:srgbClr val="000000"/>
                    </a:solidFill>
                  </a:uFill>
                  <a:latin typeface="Gill Sans"/>
                  <a:ea typeface="Gill Sans"/>
                  <a:cs typeface="Gill Sans"/>
                  <a:sym typeface="Gill Sans"/>
                </a:defRPr>
              </a:pPr>
              <a:endParaRPr/>
            </a:p>
          </p:txBody>
        </p:sp>
        <p:pic>
          <p:nvPicPr>
            <p:cNvPr id="123" name="droppedImag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20089" y="4710779"/>
              <a:ext cx="2517451" cy="1905001"/>
            </a:xfrm>
            <a:prstGeom prst="rect">
              <a:avLst/>
            </a:prstGeom>
            <a:ln w="12700" cap="flat">
              <a:noFill/>
              <a:miter lim="400000"/>
            </a:ln>
            <a:effectLst/>
          </p:spPr>
        </p:pic>
        <p:sp>
          <p:nvSpPr>
            <p:cNvPr id="124" name="Shape 124"/>
            <p:cNvSpPr/>
            <p:nvPr/>
          </p:nvSpPr>
          <p:spPr>
            <a:xfrm>
              <a:off x="255788" y="2344218"/>
              <a:ext cx="3372320" cy="17205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p>
              <a:pPr defTabSz="1092200">
                <a:buClr>
                  <a:srgbClr val="000000"/>
                </a:buClr>
                <a:defRPr sz="1800">
                  <a:solidFill>
                    <a:srgbClr val="838184"/>
                  </a:solidFill>
                  <a:uFill>
                    <a:solidFill>
                      <a:srgbClr val="000000"/>
                    </a:solidFill>
                  </a:uFill>
                  <a:latin typeface="+mn-lt"/>
                  <a:ea typeface="+mn-ea"/>
                  <a:cs typeface="+mn-cs"/>
                  <a:sym typeface="Gotham"/>
                </a:defRPr>
              </a:pPr>
              <a:r>
                <a:t>En-face view</a:t>
              </a:r>
            </a:p>
            <a:p>
              <a:pPr defTabSz="1092200">
                <a:buClr>
                  <a:srgbClr val="000000"/>
                </a:buClr>
                <a:defRPr sz="1800" i="1">
                  <a:solidFill>
                    <a:srgbClr val="838184"/>
                  </a:solidFill>
                  <a:uFill>
                    <a:solidFill>
                      <a:srgbClr val="000000"/>
                    </a:solidFill>
                  </a:uFill>
                  <a:latin typeface="+mn-lt"/>
                  <a:ea typeface="+mn-ea"/>
                  <a:cs typeface="+mn-cs"/>
                  <a:sym typeface="Gotham"/>
                </a:defRPr>
              </a:pPr>
              <a:r>
                <a:t>In-vivo</a:t>
              </a:r>
            </a:p>
            <a:p>
              <a:pPr defTabSz="1092200">
                <a:buClr>
                  <a:srgbClr val="000000"/>
                </a:buClr>
                <a:defRPr sz="1800">
                  <a:solidFill>
                    <a:srgbClr val="838184"/>
                  </a:solidFill>
                  <a:uFill>
                    <a:solidFill>
                      <a:srgbClr val="000000"/>
                    </a:solidFill>
                  </a:uFill>
                  <a:latin typeface="+mn-lt"/>
                  <a:ea typeface="+mn-ea"/>
                  <a:cs typeface="+mn-cs"/>
                  <a:sym typeface="Gotham"/>
                </a:defRPr>
              </a:pPr>
              <a:r>
                <a:t>Microscopic</a:t>
              </a:r>
            </a:p>
            <a:p>
              <a:pPr defTabSz="1092200">
                <a:buClr>
                  <a:srgbClr val="000000"/>
                </a:buClr>
                <a:defRPr sz="1800">
                  <a:solidFill>
                    <a:srgbClr val="838184"/>
                  </a:solidFill>
                  <a:uFill>
                    <a:solidFill>
                      <a:srgbClr val="000000"/>
                    </a:solidFill>
                  </a:uFill>
                  <a:latin typeface="+mn-lt"/>
                  <a:ea typeface="+mn-ea"/>
                  <a:cs typeface="+mn-cs"/>
                  <a:sym typeface="Gotham"/>
                </a:defRPr>
              </a:pPr>
              <a:r>
                <a:t>Minimally invasive</a:t>
              </a:r>
            </a:p>
            <a:p>
              <a:pPr defTabSz="1092200">
                <a:buClr>
                  <a:srgbClr val="000000"/>
                </a:buClr>
                <a:defRPr sz="1800">
                  <a:solidFill>
                    <a:srgbClr val="838184"/>
                  </a:solidFill>
                  <a:uFill>
                    <a:solidFill>
                      <a:srgbClr val="000000"/>
                    </a:solidFill>
                  </a:uFill>
                  <a:latin typeface="+mn-lt"/>
                  <a:ea typeface="+mn-ea"/>
                  <a:cs typeface="+mn-cs"/>
                  <a:sym typeface="Gotham"/>
                </a:defRPr>
              </a:pPr>
              <a:r>
                <a:t>Instantaneous imaging</a:t>
              </a:r>
            </a:p>
          </p:txBody>
        </p:sp>
        <p:sp>
          <p:nvSpPr>
            <p:cNvPr id="125" name="Shape 125"/>
            <p:cNvSpPr/>
            <p:nvPr/>
          </p:nvSpPr>
          <p:spPr>
            <a:xfrm>
              <a:off x="2817160" y="3362694"/>
              <a:ext cx="1382692" cy="22409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00" y="20562"/>
                  </a:lnTo>
                  <a:lnTo>
                    <a:pt x="4114" y="19336"/>
                  </a:lnTo>
                  <a:lnTo>
                    <a:pt x="4457" y="18110"/>
                  </a:lnTo>
                  <a:lnTo>
                    <a:pt x="5829" y="12545"/>
                  </a:lnTo>
                  <a:lnTo>
                    <a:pt x="5829" y="9904"/>
                  </a:lnTo>
                  <a:lnTo>
                    <a:pt x="6514" y="7923"/>
                  </a:lnTo>
                  <a:lnTo>
                    <a:pt x="6857" y="6603"/>
                  </a:lnTo>
                  <a:lnTo>
                    <a:pt x="7886" y="5188"/>
                  </a:lnTo>
                  <a:lnTo>
                    <a:pt x="8571" y="4150"/>
                  </a:lnTo>
                  <a:lnTo>
                    <a:pt x="9600" y="3396"/>
                  </a:lnTo>
                  <a:lnTo>
                    <a:pt x="13029" y="1509"/>
                  </a:lnTo>
                  <a:lnTo>
                    <a:pt x="17143" y="566"/>
                  </a:lnTo>
                  <a:lnTo>
                    <a:pt x="21600" y="0"/>
                  </a:lnTo>
                </a:path>
              </a:pathLst>
            </a:custGeom>
            <a:noFill/>
            <a:ln w="38100" cap="flat">
              <a:solidFill>
                <a:srgbClr val="29A8DA"/>
              </a:solidFill>
              <a:custDash>
                <a:ds d="200000" sp="200000"/>
              </a:custDash>
              <a:miter lim="400000"/>
            </a:ln>
            <a:effectLst/>
          </p:spPr>
          <p:txBody>
            <a:bodyPr wrap="square" lIns="50800" tIns="50800" rIns="50800" bIns="50800" numCol="1" anchor="ctr">
              <a:noAutofit/>
            </a:bodyPr>
            <a:lstStyle/>
            <a:p>
              <a:pPr algn="ctr" defTabSz="698500">
                <a:buClr>
                  <a:srgbClr val="FFFFFF"/>
                </a:buClr>
                <a:defRPr sz="4800">
                  <a:latin typeface="Gill Sans"/>
                  <a:ea typeface="Gill Sans"/>
                  <a:cs typeface="Gill Sans"/>
                  <a:sym typeface="Gill Sans"/>
                </a:defRPr>
              </a:pPr>
              <a:endParaRPr/>
            </a:p>
          </p:txBody>
        </p:sp>
        <p:sp>
          <p:nvSpPr>
            <p:cNvPr id="126" name="Shape 126"/>
            <p:cNvSpPr/>
            <p:nvPr/>
          </p:nvSpPr>
          <p:spPr>
            <a:xfrm>
              <a:off x="5957487" y="5573009"/>
              <a:ext cx="4826001" cy="13462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99" y="707"/>
                  </a:lnTo>
                  <a:lnTo>
                    <a:pt x="20354" y="1838"/>
                  </a:lnTo>
                  <a:lnTo>
                    <a:pt x="19452" y="3252"/>
                  </a:lnTo>
                  <a:lnTo>
                    <a:pt x="18678" y="4949"/>
                  </a:lnTo>
                  <a:lnTo>
                    <a:pt x="18141" y="5904"/>
                  </a:lnTo>
                  <a:lnTo>
                    <a:pt x="17787" y="6646"/>
                  </a:lnTo>
                  <a:lnTo>
                    <a:pt x="17336" y="7707"/>
                  </a:lnTo>
                  <a:lnTo>
                    <a:pt x="16530" y="9191"/>
                  </a:lnTo>
                  <a:lnTo>
                    <a:pt x="15725" y="11100"/>
                  </a:lnTo>
                  <a:lnTo>
                    <a:pt x="15048" y="12585"/>
                  </a:lnTo>
                  <a:lnTo>
                    <a:pt x="14242" y="13752"/>
                  </a:lnTo>
                  <a:lnTo>
                    <a:pt x="13727" y="14812"/>
                  </a:lnTo>
                  <a:lnTo>
                    <a:pt x="13147" y="15661"/>
                  </a:lnTo>
                  <a:lnTo>
                    <a:pt x="12664" y="16403"/>
                  </a:lnTo>
                  <a:lnTo>
                    <a:pt x="12309" y="17146"/>
                  </a:lnTo>
                  <a:lnTo>
                    <a:pt x="11922" y="17464"/>
                  </a:lnTo>
                  <a:lnTo>
                    <a:pt x="11794" y="17782"/>
                  </a:lnTo>
                  <a:lnTo>
                    <a:pt x="11504" y="18100"/>
                  </a:lnTo>
                  <a:lnTo>
                    <a:pt x="11085" y="18736"/>
                  </a:lnTo>
                  <a:lnTo>
                    <a:pt x="10666" y="19479"/>
                  </a:lnTo>
                  <a:lnTo>
                    <a:pt x="10311" y="19691"/>
                  </a:lnTo>
                  <a:lnTo>
                    <a:pt x="9989" y="20221"/>
                  </a:lnTo>
                  <a:lnTo>
                    <a:pt x="9441" y="20433"/>
                  </a:lnTo>
                  <a:lnTo>
                    <a:pt x="9183" y="20752"/>
                  </a:lnTo>
                  <a:lnTo>
                    <a:pt x="8700" y="21070"/>
                  </a:lnTo>
                  <a:lnTo>
                    <a:pt x="8249" y="21388"/>
                  </a:lnTo>
                  <a:lnTo>
                    <a:pt x="7862" y="21388"/>
                  </a:lnTo>
                  <a:lnTo>
                    <a:pt x="6928" y="21600"/>
                  </a:lnTo>
                  <a:lnTo>
                    <a:pt x="6283" y="21600"/>
                  </a:lnTo>
                  <a:lnTo>
                    <a:pt x="5865" y="21600"/>
                  </a:lnTo>
                  <a:lnTo>
                    <a:pt x="5639" y="21600"/>
                  </a:lnTo>
                  <a:lnTo>
                    <a:pt x="5381" y="21600"/>
                  </a:lnTo>
                  <a:lnTo>
                    <a:pt x="5156" y="21388"/>
                  </a:lnTo>
                  <a:lnTo>
                    <a:pt x="4995" y="21388"/>
                  </a:lnTo>
                  <a:lnTo>
                    <a:pt x="4801" y="21282"/>
                  </a:lnTo>
                  <a:lnTo>
                    <a:pt x="4511" y="20858"/>
                  </a:lnTo>
                  <a:lnTo>
                    <a:pt x="3899" y="20327"/>
                  </a:lnTo>
                  <a:lnTo>
                    <a:pt x="3383" y="19691"/>
                  </a:lnTo>
                  <a:lnTo>
                    <a:pt x="2836" y="18949"/>
                  </a:lnTo>
                  <a:lnTo>
                    <a:pt x="2094" y="17676"/>
                  </a:lnTo>
                  <a:lnTo>
                    <a:pt x="1257" y="16297"/>
                  </a:lnTo>
                  <a:lnTo>
                    <a:pt x="516" y="14706"/>
                  </a:lnTo>
                  <a:lnTo>
                    <a:pt x="0" y="13009"/>
                  </a:lnTo>
                </a:path>
              </a:pathLst>
            </a:custGeom>
            <a:noFill/>
            <a:ln w="38100" cap="flat">
              <a:solidFill>
                <a:srgbClr val="9C9D9F"/>
              </a:solidFill>
              <a:custDash>
                <a:ds d="200000" sp="200000"/>
              </a:custDash>
              <a:miter lim="400000"/>
            </a:ln>
            <a:effectLst/>
          </p:spPr>
          <p:txBody>
            <a:bodyPr wrap="square" lIns="50800" tIns="50800" rIns="50800" bIns="50800" numCol="1" anchor="ctr">
              <a:noAutofit/>
            </a:bodyPr>
            <a:lstStyle/>
            <a:p>
              <a:pPr algn="ctr" defTabSz="698500">
                <a:buClr>
                  <a:srgbClr val="FFFFFF"/>
                </a:buClr>
                <a:defRPr sz="4800">
                  <a:latin typeface="Gill Sans"/>
                  <a:ea typeface="Gill Sans"/>
                  <a:cs typeface="Gill Sans"/>
                  <a:sym typeface="Gill Sans"/>
                </a:defRPr>
              </a:pPr>
              <a:endParaRPr/>
            </a:p>
          </p:txBody>
        </p:sp>
        <p:pic>
          <p:nvPicPr>
            <p:cNvPr id="127" name="droppedImag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135932" y="1612780"/>
              <a:ext cx="5945852" cy="4894832"/>
            </a:xfrm>
            <a:custGeom>
              <a:avLst/>
              <a:gdLst/>
              <a:ahLst/>
              <a:cxnLst>
                <a:cxn ang="0">
                  <a:pos x="wd2" y="hd2"/>
                </a:cxn>
                <a:cxn ang="5400000">
                  <a:pos x="wd2" y="hd2"/>
                </a:cxn>
                <a:cxn ang="10800000">
                  <a:pos x="wd2" y="hd2"/>
                </a:cxn>
                <a:cxn ang="16200000">
                  <a:pos x="wd2" y="hd2"/>
                </a:cxn>
              </a:cxnLst>
              <a:rect l="0" t="0" r="r" b="b"/>
              <a:pathLst>
                <a:path w="21429" h="21576" extrusionOk="0">
                  <a:moveTo>
                    <a:pt x="12858" y="4"/>
                  </a:moveTo>
                  <a:cubicBezTo>
                    <a:pt x="12810" y="10"/>
                    <a:pt x="12039" y="73"/>
                    <a:pt x="11148" y="144"/>
                  </a:cubicBezTo>
                  <a:cubicBezTo>
                    <a:pt x="10256" y="215"/>
                    <a:pt x="8888" y="324"/>
                    <a:pt x="8107" y="387"/>
                  </a:cubicBezTo>
                  <a:cubicBezTo>
                    <a:pt x="7326" y="451"/>
                    <a:pt x="6574" y="510"/>
                    <a:pt x="6438" y="520"/>
                  </a:cubicBezTo>
                  <a:lnTo>
                    <a:pt x="6189" y="538"/>
                  </a:lnTo>
                  <a:lnTo>
                    <a:pt x="6189" y="1995"/>
                  </a:lnTo>
                  <a:cubicBezTo>
                    <a:pt x="6189" y="2796"/>
                    <a:pt x="6183" y="3459"/>
                    <a:pt x="6176" y="3468"/>
                  </a:cubicBezTo>
                  <a:cubicBezTo>
                    <a:pt x="6168" y="3477"/>
                    <a:pt x="6124" y="3460"/>
                    <a:pt x="6077" y="3431"/>
                  </a:cubicBezTo>
                  <a:cubicBezTo>
                    <a:pt x="5955" y="3355"/>
                    <a:pt x="5722" y="3338"/>
                    <a:pt x="5564" y="3394"/>
                  </a:cubicBezTo>
                  <a:cubicBezTo>
                    <a:pt x="5409" y="3449"/>
                    <a:pt x="5312" y="3507"/>
                    <a:pt x="5187" y="3624"/>
                  </a:cubicBezTo>
                  <a:lnTo>
                    <a:pt x="5092" y="3715"/>
                  </a:lnTo>
                  <a:lnTo>
                    <a:pt x="5030" y="3636"/>
                  </a:lnTo>
                  <a:cubicBezTo>
                    <a:pt x="4946" y="3527"/>
                    <a:pt x="4801" y="3454"/>
                    <a:pt x="4662" y="3450"/>
                  </a:cubicBezTo>
                  <a:cubicBezTo>
                    <a:pt x="4563" y="3448"/>
                    <a:pt x="4521" y="3463"/>
                    <a:pt x="4376" y="3559"/>
                  </a:cubicBezTo>
                  <a:cubicBezTo>
                    <a:pt x="4283" y="3620"/>
                    <a:pt x="4169" y="3710"/>
                    <a:pt x="4122" y="3757"/>
                  </a:cubicBezTo>
                  <a:lnTo>
                    <a:pt x="4037" y="3842"/>
                  </a:lnTo>
                  <a:lnTo>
                    <a:pt x="3934" y="3769"/>
                  </a:lnTo>
                  <a:cubicBezTo>
                    <a:pt x="3850" y="3710"/>
                    <a:pt x="3590" y="3624"/>
                    <a:pt x="3570" y="3648"/>
                  </a:cubicBezTo>
                  <a:cubicBezTo>
                    <a:pt x="3567" y="3652"/>
                    <a:pt x="3553" y="3975"/>
                    <a:pt x="3540" y="4367"/>
                  </a:cubicBezTo>
                  <a:cubicBezTo>
                    <a:pt x="3488" y="5922"/>
                    <a:pt x="3456" y="6729"/>
                    <a:pt x="3445" y="6750"/>
                  </a:cubicBezTo>
                  <a:cubicBezTo>
                    <a:pt x="3439" y="6762"/>
                    <a:pt x="3389" y="6779"/>
                    <a:pt x="3334" y="6788"/>
                  </a:cubicBezTo>
                  <a:cubicBezTo>
                    <a:pt x="3278" y="6798"/>
                    <a:pt x="3089" y="6835"/>
                    <a:pt x="2915" y="6869"/>
                  </a:cubicBezTo>
                  <a:cubicBezTo>
                    <a:pt x="2740" y="6903"/>
                    <a:pt x="2373" y="6973"/>
                    <a:pt x="2099" y="7024"/>
                  </a:cubicBezTo>
                  <a:cubicBezTo>
                    <a:pt x="969" y="7238"/>
                    <a:pt x="780" y="7273"/>
                    <a:pt x="446" y="7336"/>
                  </a:cubicBezTo>
                  <a:cubicBezTo>
                    <a:pt x="-33" y="7426"/>
                    <a:pt x="1" y="7413"/>
                    <a:pt x="1" y="7502"/>
                  </a:cubicBezTo>
                  <a:cubicBezTo>
                    <a:pt x="1" y="7552"/>
                    <a:pt x="16" y="7589"/>
                    <a:pt x="44" y="7607"/>
                  </a:cubicBezTo>
                  <a:cubicBezTo>
                    <a:pt x="67" y="7622"/>
                    <a:pt x="85" y="7653"/>
                    <a:pt x="85" y="7675"/>
                  </a:cubicBezTo>
                  <a:cubicBezTo>
                    <a:pt x="85" y="7709"/>
                    <a:pt x="105" y="7715"/>
                    <a:pt x="193" y="7705"/>
                  </a:cubicBezTo>
                  <a:cubicBezTo>
                    <a:pt x="285" y="7694"/>
                    <a:pt x="503" y="7764"/>
                    <a:pt x="1829" y="8230"/>
                  </a:cubicBezTo>
                  <a:lnTo>
                    <a:pt x="3359" y="8767"/>
                  </a:lnTo>
                  <a:lnTo>
                    <a:pt x="3356" y="8984"/>
                  </a:lnTo>
                  <a:cubicBezTo>
                    <a:pt x="3354" y="9103"/>
                    <a:pt x="3337" y="9615"/>
                    <a:pt x="3319" y="10121"/>
                  </a:cubicBezTo>
                  <a:cubicBezTo>
                    <a:pt x="3301" y="10627"/>
                    <a:pt x="3271" y="11543"/>
                    <a:pt x="3253" y="12156"/>
                  </a:cubicBezTo>
                  <a:cubicBezTo>
                    <a:pt x="3218" y="13404"/>
                    <a:pt x="3197" y="13984"/>
                    <a:pt x="3135" y="15444"/>
                  </a:cubicBezTo>
                  <a:cubicBezTo>
                    <a:pt x="3111" y="15999"/>
                    <a:pt x="3096" y="16465"/>
                    <a:pt x="3102" y="16484"/>
                  </a:cubicBezTo>
                  <a:cubicBezTo>
                    <a:pt x="3129" y="16570"/>
                    <a:pt x="3909" y="17096"/>
                    <a:pt x="4637" y="17517"/>
                  </a:cubicBezTo>
                  <a:cubicBezTo>
                    <a:pt x="5091" y="17781"/>
                    <a:pt x="6111" y="18336"/>
                    <a:pt x="6140" y="18336"/>
                  </a:cubicBezTo>
                  <a:cubicBezTo>
                    <a:pt x="6148" y="18336"/>
                    <a:pt x="6172" y="18356"/>
                    <a:pt x="6193" y="18380"/>
                  </a:cubicBezTo>
                  <a:cubicBezTo>
                    <a:pt x="6230" y="18420"/>
                    <a:pt x="6232" y="18501"/>
                    <a:pt x="6232" y="19848"/>
                  </a:cubicBezTo>
                  <a:cubicBezTo>
                    <a:pt x="6232" y="21194"/>
                    <a:pt x="6234" y="21271"/>
                    <a:pt x="6269" y="21254"/>
                  </a:cubicBezTo>
                  <a:cubicBezTo>
                    <a:pt x="6337" y="21222"/>
                    <a:pt x="6348" y="21227"/>
                    <a:pt x="6355" y="21298"/>
                  </a:cubicBezTo>
                  <a:cubicBezTo>
                    <a:pt x="6361" y="21367"/>
                    <a:pt x="6363" y="21368"/>
                    <a:pt x="6429" y="21333"/>
                  </a:cubicBezTo>
                  <a:cubicBezTo>
                    <a:pt x="6466" y="21313"/>
                    <a:pt x="6672" y="21204"/>
                    <a:pt x="6888" y="21090"/>
                  </a:cubicBezTo>
                  <a:cubicBezTo>
                    <a:pt x="7372" y="20833"/>
                    <a:pt x="8454" y="20261"/>
                    <a:pt x="8919" y="20016"/>
                  </a:cubicBezTo>
                  <a:lnTo>
                    <a:pt x="9265" y="19832"/>
                  </a:lnTo>
                  <a:lnTo>
                    <a:pt x="9375" y="19876"/>
                  </a:lnTo>
                  <a:cubicBezTo>
                    <a:pt x="10905" y="20489"/>
                    <a:pt x="12391" y="21001"/>
                    <a:pt x="12801" y="21058"/>
                  </a:cubicBezTo>
                  <a:lnTo>
                    <a:pt x="12997" y="21086"/>
                  </a:lnTo>
                  <a:lnTo>
                    <a:pt x="13339" y="20882"/>
                  </a:lnTo>
                  <a:cubicBezTo>
                    <a:pt x="13888" y="20555"/>
                    <a:pt x="14600" y="20020"/>
                    <a:pt x="15990" y="18892"/>
                  </a:cubicBezTo>
                  <a:cubicBezTo>
                    <a:pt x="16865" y="18182"/>
                    <a:pt x="17461" y="17649"/>
                    <a:pt x="17908" y="17176"/>
                  </a:cubicBezTo>
                  <a:cubicBezTo>
                    <a:pt x="18198" y="16869"/>
                    <a:pt x="18583" y="16387"/>
                    <a:pt x="18684" y="16202"/>
                  </a:cubicBezTo>
                  <a:cubicBezTo>
                    <a:pt x="18748" y="16086"/>
                    <a:pt x="18748" y="16119"/>
                    <a:pt x="18671" y="15032"/>
                  </a:cubicBezTo>
                  <a:cubicBezTo>
                    <a:pt x="18578" y="13702"/>
                    <a:pt x="18517" y="12232"/>
                    <a:pt x="18490" y="10672"/>
                  </a:cubicBezTo>
                  <a:lnTo>
                    <a:pt x="18476" y="9862"/>
                  </a:lnTo>
                  <a:lnTo>
                    <a:pt x="18843" y="9647"/>
                  </a:lnTo>
                  <a:cubicBezTo>
                    <a:pt x="19046" y="9529"/>
                    <a:pt x="19709" y="9147"/>
                    <a:pt x="20318" y="8798"/>
                  </a:cubicBezTo>
                  <a:lnTo>
                    <a:pt x="21425" y="8163"/>
                  </a:lnTo>
                  <a:lnTo>
                    <a:pt x="21425" y="8081"/>
                  </a:lnTo>
                  <a:cubicBezTo>
                    <a:pt x="21426" y="7981"/>
                    <a:pt x="21567" y="8021"/>
                    <a:pt x="20239" y="7745"/>
                  </a:cubicBezTo>
                  <a:cubicBezTo>
                    <a:pt x="19790" y="7652"/>
                    <a:pt x="19366" y="7566"/>
                    <a:pt x="19297" y="7553"/>
                  </a:cubicBezTo>
                  <a:cubicBezTo>
                    <a:pt x="18933" y="7485"/>
                    <a:pt x="18477" y="7380"/>
                    <a:pt x="18460" y="7359"/>
                  </a:cubicBezTo>
                  <a:cubicBezTo>
                    <a:pt x="18449" y="7345"/>
                    <a:pt x="18435" y="6850"/>
                    <a:pt x="18428" y="6258"/>
                  </a:cubicBezTo>
                  <a:cubicBezTo>
                    <a:pt x="18421" y="5667"/>
                    <a:pt x="18411" y="5064"/>
                    <a:pt x="18404" y="4918"/>
                  </a:cubicBezTo>
                  <a:lnTo>
                    <a:pt x="18391" y="4652"/>
                  </a:lnTo>
                  <a:lnTo>
                    <a:pt x="18331" y="4652"/>
                  </a:lnTo>
                  <a:cubicBezTo>
                    <a:pt x="18298" y="4652"/>
                    <a:pt x="18265" y="4664"/>
                    <a:pt x="18258" y="4679"/>
                  </a:cubicBezTo>
                  <a:cubicBezTo>
                    <a:pt x="18251" y="4693"/>
                    <a:pt x="18228" y="4703"/>
                    <a:pt x="18208" y="4703"/>
                  </a:cubicBezTo>
                  <a:cubicBezTo>
                    <a:pt x="18148" y="4703"/>
                    <a:pt x="17922" y="4847"/>
                    <a:pt x="17868" y="4920"/>
                  </a:cubicBezTo>
                  <a:cubicBezTo>
                    <a:pt x="17839" y="4957"/>
                    <a:pt x="17810" y="4988"/>
                    <a:pt x="17802" y="4988"/>
                  </a:cubicBezTo>
                  <a:cubicBezTo>
                    <a:pt x="17794" y="4988"/>
                    <a:pt x="17759" y="4932"/>
                    <a:pt x="17723" y="4862"/>
                  </a:cubicBezTo>
                  <a:cubicBezTo>
                    <a:pt x="17587" y="4595"/>
                    <a:pt x="17235" y="4356"/>
                    <a:pt x="16975" y="4355"/>
                  </a:cubicBezTo>
                  <a:cubicBezTo>
                    <a:pt x="16806" y="4354"/>
                    <a:pt x="16627" y="4448"/>
                    <a:pt x="16499" y="4602"/>
                  </a:cubicBezTo>
                  <a:lnTo>
                    <a:pt x="16413" y="4703"/>
                  </a:lnTo>
                  <a:lnTo>
                    <a:pt x="16340" y="4581"/>
                  </a:lnTo>
                  <a:cubicBezTo>
                    <a:pt x="16248" y="4428"/>
                    <a:pt x="16067" y="4306"/>
                    <a:pt x="15964" y="4325"/>
                  </a:cubicBezTo>
                  <a:cubicBezTo>
                    <a:pt x="15891" y="4339"/>
                    <a:pt x="15653" y="4477"/>
                    <a:pt x="15596" y="4539"/>
                  </a:cubicBezTo>
                  <a:cubicBezTo>
                    <a:pt x="15566" y="4571"/>
                    <a:pt x="15552" y="4557"/>
                    <a:pt x="15465" y="4420"/>
                  </a:cubicBezTo>
                  <a:cubicBezTo>
                    <a:pt x="15410" y="4334"/>
                    <a:pt x="15312" y="4220"/>
                    <a:pt x="15246" y="4166"/>
                  </a:cubicBezTo>
                  <a:cubicBezTo>
                    <a:pt x="15134" y="4075"/>
                    <a:pt x="15113" y="4069"/>
                    <a:pt x="14974" y="4070"/>
                  </a:cubicBezTo>
                  <a:cubicBezTo>
                    <a:pt x="14849" y="4071"/>
                    <a:pt x="14803" y="4084"/>
                    <a:pt x="14696" y="4152"/>
                  </a:cubicBezTo>
                  <a:cubicBezTo>
                    <a:pt x="14626" y="4196"/>
                    <a:pt x="14520" y="4286"/>
                    <a:pt x="14460" y="4351"/>
                  </a:cubicBezTo>
                  <a:cubicBezTo>
                    <a:pt x="14350" y="4473"/>
                    <a:pt x="14326" y="4477"/>
                    <a:pt x="14326" y="4379"/>
                  </a:cubicBezTo>
                  <a:cubicBezTo>
                    <a:pt x="14326" y="4166"/>
                    <a:pt x="14180" y="3942"/>
                    <a:pt x="13991" y="3863"/>
                  </a:cubicBezTo>
                  <a:cubicBezTo>
                    <a:pt x="13800" y="3783"/>
                    <a:pt x="13410" y="3835"/>
                    <a:pt x="13199" y="3968"/>
                  </a:cubicBezTo>
                  <a:cubicBezTo>
                    <a:pt x="13164" y="3990"/>
                    <a:pt x="13128" y="3999"/>
                    <a:pt x="13119" y="3987"/>
                  </a:cubicBezTo>
                  <a:cubicBezTo>
                    <a:pt x="13102" y="3964"/>
                    <a:pt x="13076" y="2079"/>
                    <a:pt x="13076" y="833"/>
                  </a:cubicBezTo>
                  <a:lnTo>
                    <a:pt x="13076" y="86"/>
                  </a:lnTo>
                  <a:lnTo>
                    <a:pt x="13017" y="95"/>
                  </a:lnTo>
                  <a:cubicBezTo>
                    <a:pt x="12971" y="102"/>
                    <a:pt x="12958" y="91"/>
                    <a:pt x="12953" y="48"/>
                  </a:cubicBezTo>
                  <a:cubicBezTo>
                    <a:pt x="12947" y="0"/>
                    <a:pt x="12936" y="-5"/>
                    <a:pt x="12858" y="4"/>
                  </a:cubicBezTo>
                  <a:close/>
                  <a:moveTo>
                    <a:pt x="21361" y="18845"/>
                  </a:moveTo>
                  <a:cubicBezTo>
                    <a:pt x="21342" y="18847"/>
                    <a:pt x="21272" y="18891"/>
                    <a:pt x="21205" y="18943"/>
                  </a:cubicBezTo>
                  <a:cubicBezTo>
                    <a:pt x="21106" y="19020"/>
                    <a:pt x="21088" y="19045"/>
                    <a:pt x="21107" y="19074"/>
                  </a:cubicBezTo>
                  <a:cubicBezTo>
                    <a:pt x="21128" y="19104"/>
                    <a:pt x="21154" y="19094"/>
                    <a:pt x="21263" y="19008"/>
                  </a:cubicBezTo>
                  <a:cubicBezTo>
                    <a:pt x="21390" y="18908"/>
                    <a:pt x="21430" y="18839"/>
                    <a:pt x="21361" y="18845"/>
                  </a:cubicBezTo>
                  <a:close/>
                  <a:moveTo>
                    <a:pt x="20797" y="19270"/>
                  </a:moveTo>
                  <a:cubicBezTo>
                    <a:pt x="20792" y="19270"/>
                    <a:pt x="20729" y="19320"/>
                    <a:pt x="20655" y="19381"/>
                  </a:cubicBezTo>
                  <a:cubicBezTo>
                    <a:pt x="20577" y="19445"/>
                    <a:pt x="20525" y="19504"/>
                    <a:pt x="20531" y="19524"/>
                  </a:cubicBezTo>
                  <a:cubicBezTo>
                    <a:pt x="20543" y="19566"/>
                    <a:pt x="20562" y="19557"/>
                    <a:pt x="20711" y="19440"/>
                  </a:cubicBezTo>
                  <a:cubicBezTo>
                    <a:pt x="20793" y="19376"/>
                    <a:pt x="20827" y="19335"/>
                    <a:pt x="20818" y="19309"/>
                  </a:cubicBezTo>
                  <a:cubicBezTo>
                    <a:pt x="20812" y="19288"/>
                    <a:pt x="20802" y="19270"/>
                    <a:pt x="20797" y="19270"/>
                  </a:cubicBezTo>
                  <a:close/>
                  <a:moveTo>
                    <a:pt x="20243" y="19758"/>
                  </a:moveTo>
                  <a:cubicBezTo>
                    <a:pt x="20207" y="19714"/>
                    <a:pt x="19933" y="19938"/>
                    <a:pt x="19966" y="19986"/>
                  </a:cubicBezTo>
                  <a:cubicBezTo>
                    <a:pt x="19985" y="20014"/>
                    <a:pt x="20013" y="20001"/>
                    <a:pt x="20119" y="19914"/>
                  </a:cubicBezTo>
                  <a:cubicBezTo>
                    <a:pt x="20191" y="19855"/>
                    <a:pt x="20254" y="19802"/>
                    <a:pt x="20259" y="19797"/>
                  </a:cubicBezTo>
                  <a:cubicBezTo>
                    <a:pt x="20264" y="19792"/>
                    <a:pt x="20257" y="19775"/>
                    <a:pt x="20243" y="19758"/>
                  </a:cubicBezTo>
                  <a:close/>
                  <a:moveTo>
                    <a:pt x="19646" y="20203"/>
                  </a:moveTo>
                  <a:cubicBezTo>
                    <a:pt x="19604" y="20203"/>
                    <a:pt x="19379" y="20401"/>
                    <a:pt x="19387" y="20430"/>
                  </a:cubicBezTo>
                  <a:cubicBezTo>
                    <a:pt x="19400" y="20478"/>
                    <a:pt x="19415" y="20471"/>
                    <a:pt x="19558" y="20359"/>
                  </a:cubicBezTo>
                  <a:cubicBezTo>
                    <a:pt x="19672" y="20268"/>
                    <a:pt x="19709" y="20203"/>
                    <a:pt x="19646" y="20203"/>
                  </a:cubicBezTo>
                  <a:close/>
                  <a:moveTo>
                    <a:pt x="19053" y="20665"/>
                  </a:moveTo>
                  <a:cubicBezTo>
                    <a:pt x="19030" y="20674"/>
                    <a:pt x="18996" y="20696"/>
                    <a:pt x="18943" y="20735"/>
                  </a:cubicBezTo>
                  <a:cubicBezTo>
                    <a:pt x="18869" y="20789"/>
                    <a:pt x="18806" y="20838"/>
                    <a:pt x="18802" y="20841"/>
                  </a:cubicBezTo>
                  <a:cubicBezTo>
                    <a:pt x="18798" y="20845"/>
                    <a:pt x="18800" y="20859"/>
                    <a:pt x="18807" y="20875"/>
                  </a:cubicBezTo>
                  <a:cubicBezTo>
                    <a:pt x="18828" y="20915"/>
                    <a:pt x="18839" y="20912"/>
                    <a:pt x="18982" y="20805"/>
                  </a:cubicBezTo>
                  <a:cubicBezTo>
                    <a:pt x="19076" y="20734"/>
                    <a:pt x="19107" y="20697"/>
                    <a:pt x="19095" y="20672"/>
                  </a:cubicBezTo>
                  <a:cubicBezTo>
                    <a:pt x="19088" y="20658"/>
                    <a:pt x="19077" y="20655"/>
                    <a:pt x="19053" y="20665"/>
                  </a:cubicBezTo>
                  <a:close/>
                  <a:moveTo>
                    <a:pt x="18508" y="21109"/>
                  </a:moveTo>
                  <a:cubicBezTo>
                    <a:pt x="18493" y="21091"/>
                    <a:pt x="18446" y="21112"/>
                    <a:pt x="18357" y="21177"/>
                  </a:cubicBezTo>
                  <a:cubicBezTo>
                    <a:pt x="18229" y="21270"/>
                    <a:pt x="18211" y="21291"/>
                    <a:pt x="18239" y="21326"/>
                  </a:cubicBezTo>
                  <a:cubicBezTo>
                    <a:pt x="18259" y="21350"/>
                    <a:pt x="18255" y="21353"/>
                    <a:pt x="18390" y="21249"/>
                  </a:cubicBezTo>
                  <a:cubicBezTo>
                    <a:pt x="18542" y="21131"/>
                    <a:pt x="18534" y="21141"/>
                    <a:pt x="18508" y="21109"/>
                  </a:cubicBezTo>
                  <a:close/>
                  <a:moveTo>
                    <a:pt x="6442" y="21462"/>
                  </a:moveTo>
                  <a:cubicBezTo>
                    <a:pt x="6429" y="21471"/>
                    <a:pt x="6431" y="21494"/>
                    <a:pt x="6456" y="21527"/>
                  </a:cubicBezTo>
                  <a:cubicBezTo>
                    <a:pt x="6493" y="21577"/>
                    <a:pt x="6571" y="21595"/>
                    <a:pt x="6571" y="21553"/>
                  </a:cubicBezTo>
                  <a:cubicBezTo>
                    <a:pt x="6571" y="21541"/>
                    <a:pt x="6546" y="21512"/>
                    <a:pt x="6516" y="21489"/>
                  </a:cubicBezTo>
                  <a:cubicBezTo>
                    <a:pt x="6482" y="21461"/>
                    <a:pt x="6455" y="21454"/>
                    <a:pt x="6442" y="21462"/>
                  </a:cubicBezTo>
                  <a:close/>
                  <a:moveTo>
                    <a:pt x="17906" y="21515"/>
                  </a:moveTo>
                  <a:cubicBezTo>
                    <a:pt x="17892" y="21512"/>
                    <a:pt x="17874" y="21519"/>
                    <a:pt x="17853" y="21538"/>
                  </a:cubicBezTo>
                  <a:cubicBezTo>
                    <a:pt x="17815" y="21573"/>
                    <a:pt x="17815" y="21575"/>
                    <a:pt x="17870" y="21576"/>
                  </a:cubicBezTo>
                  <a:cubicBezTo>
                    <a:pt x="17903" y="21577"/>
                    <a:pt x="17929" y="21567"/>
                    <a:pt x="17929" y="21553"/>
                  </a:cubicBezTo>
                  <a:cubicBezTo>
                    <a:pt x="17929" y="21531"/>
                    <a:pt x="17920" y="21518"/>
                    <a:pt x="17906" y="21515"/>
                  </a:cubicBezTo>
                  <a:close/>
                </a:path>
              </a:pathLst>
            </a:custGeom>
            <a:ln w="12700" cap="flat">
              <a:noFill/>
              <a:miter lim="400000"/>
            </a:ln>
            <a:effectLst/>
          </p:spPr>
        </p:pic>
        <p:sp>
          <p:nvSpPr>
            <p:cNvPr id="128" name="Shape 128"/>
            <p:cNvSpPr/>
            <p:nvPr/>
          </p:nvSpPr>
          <p:spPr>
            <a:xfrm>
              <a:off x="10938042" y="2344218"/>
              <a:ext cx="2326213" cy="1748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p>
              <a:pPr defTabSz="1092200">
                <a:buClr>
                  <a:srgbClr val="000000"/>
                </a:buClr>
                <a:defRPr sz="1800">
                  <a:solidFill>
                    <a:srgbClr val="838184"/>
                  </a:solidFill>
                  <a:uFill>
                    <a:solidFill>
                      <a:srgbClr val="000000"/>
                    </a:solidFill>
                  </a:uFill>
                  <a:latin typeface="+mn-lt"/>
                  <a:ea typeface="+mn-ea"/>
                  <a:cs typeface="+mn-cs"/>
                  <a:sym typeface="Gotham"/>
                </a:defRPr>
              </a:pPr>
              <a:r>
                <a:t>Transverse view</a:t>
              </a:r>
            </a:p>
            <a:p>
              <a:pPr defTabSz="1092200">
                <a:buClr>
                  <a:srgbClr val="000000"/>
                </a:buClr>
                <a:defRPr sz="1800" i="1">
                  <a:solidFill>
                    <a:srgbClr val="838184"/>
                  </a:solidFill>
                  <a:uFill>
                    <a:solidFill>
                      <a:srgbClr val="000000"/>
                    </a:solidFill>
                  </a:uFill>
                  <a:latin typeface="+mn-lt"/>
                  <a:ea typeface="+mn-ea"/>
                  <a:cs typeface="+mn-cs"/>
                  <a:sym typeface="Gotham"/>
                </a:defRPr>
              </a:pPr>
              <a:r>
                <a:t>Ex-vivo</a:t>
              </a:r>
            </a:p>
            <a:p>
              <a:pPr defTabSz="1092200">
                <a:buClr>
                  <a:srgbClr val="000000"/>
                </a:buClr>
                <a:defRPr sz="1800">
                  <a:solidFill>
                    <a:srgbClr val="838184"/>
                  </a:solidFill>
                  <a:uFill>
                    <a:solidFill>
                      <a:srgbClr val="000000"/>
                    </a:solidFill>
                  </a:uFill>
                  <a:latin typeface="+mn-lt"/>
                  <a:ea typeface="+mn-ea"/>
                  <a:cs typeface="+mn-cs"/>
                  <a:sym typeface="Gotham"/>
                </a:defRPr>
              </a:pPr>
              <a:r>
                <a:t>Microscopic</a:t>
              </a:r>
            </a:p>
            <a:p>
              <a:pPr defTabSz="1092200">
                <a:buClr>
                  <a:srgbClr val="000000"/>
                </a:buClr>
                <a:defRPr sz="1800">
                  <a:solidFill>
                    <a:srgbClr val="838184"/>
                  </a:solidFill>
                  <a:uFill>
                    <a:solidFill>
                      <a:srgbClr val="000000"/>
                    </a:solidFill>
                  </a:uFill>
                  <a:latin typeface="+mn-lt"/>
                  <a:ea typeface="+mn-ea"/>
                  <a:cs typeface="+mn-cs"/>
                  <a:sym typeface="Gotham"/>
                </a:defRPr>
              </a:pPr>
              <a:r>
                <a:t>Invasive</a:t>
              </a:r>
            </a:p>
            <a:p>
              <a:pPr defTabSz="1092200">
                <a:buClr>
                  <a:srgbClr val="000000"/>
                </a:buClr>
                <a:defRPr sz="1800">
                  <a:solidFill>
                    <a:srgbClr val="838184"/>
                  </a:solidFill>
                  <a:uFill>
                    <a:solidFill>
                      <a:srgbClr val="000000"/>
                    </a:solidFill>
                  </a:uFill>
                  <a:latin typeface="+mn-lt"/>
                  <a:ea typeface="+mn-ea"/>
                  <a:cs typeface="+mn-cs"/>
                  <a:sym typeface="Gotham"/>
                </a:defRPr>
              </a:pPr>
              <a:r>
                <a:t>Delayed imaging</a:t>
              </a:r>
            </a:p>
          </p:txBody>
        </p:sp>
      </p:grpSp>
      <p:pic>
        <p:nvPicPr>
          <p:cNvPr id="130" name="groupe2 copy.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5903128">
            <a:off x="7572156" y="2037182"/>
            <a:ext cx="3656962" cy="1511145"/>
          </a:xfrm>
          <a:custGeom>
            <a:avLst/>
            <a:gdLst/>
            <a:ahLst/>
            <a:cxnLst>
              <a:cxn ang="0">
                <a:pos x="wd2" y="hd2"/>
              </a:cxn>
              <a:cxn ang="5400000">
                <a:pos x="wd2" y="hd2"/>
              </a:cxn>
              <a:cxn ang="10800000">
                <a:pos x="wd2" y="hd2"/>
              </a:cxn>
              <a:cxn ang="16200000">
                <a:pos x="wd2" y="hd2"/>
              </a:cxn>
            </a:cxnLst>
            <a:rect l="0" t="0" r="r" b="b"/>
            <a:pathLst>
              <a:path w="21600" h="21600" extrusionOk="0">
                <a:moveTo>
                  <a:pt x="1669" y="21597"/>
                </a:moveTo>
                <a:lnTo>
                  <a:pt x="21600" y="21600"/>
                </a:lnTo>
                <a:lnTo>
                  <a:pt x="19721" y="3"/>
                </a:lnTo>
                <a:lnTo>
                  <a:pt x="4739" y="0"/>
                </a:lnTo>
                <a:lnTo>
                  <a:pt x="0" y="2414"/>
                </a:lnTo>
                <a:lnTo>
                  <a:pt x="1669" y="21597"/>
                </a:lnTo>
                <a:close/>
              </a:path>
            </a:pathLst>
          </a:custGeom>
          <a:ln w="12700">
            <a:miter lim="400000"/>
          </a:ln>
        </p:spPr>
      </p:pic>
      <p:pic>
        <p:nvPicPr>
          <p:cNvPr id="131" name="Barrett - Intestinal metaplasia.mov"/>
          <p:cNvPicPr>
            <a:picLocks/>
          </p:cNvPicPr>
          <p:nvPr>
            <a:videoFile r:link="rId2"/>
            <p:extLst>
              <p:ext uri="{DAA4B4D4-6D71-4841-9C94-3DE7FCFB9230}">
                <p14:media xmlns:p14="http://schemas.microsoft.com/office/powerpoint/2010/main" r:embed="rId1"/>
              </p:ext>
            </p:extLst>
          </p:nvPr>
        </p:nvPicPr>
        <p:blipFill>
          <a:blip r:embed="rId7">
            <a:extLst/>
          </a:blip>
          <a:stretch>
            <a:fillRect/>
          </a:stretch>
        </p:blipFill>
        <p:spPr>
          <a:xfrm>
            <a:off x="1270000" y="6151562"/>
            <a:ext cx="2257778" cy="19050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00000" fill="hold"/>
                                        <p:tgtEl>
                                          <p:spTgt spid="131"/>
                                        </p:tgtEl>
                                      </p:cBhvr>
                                    </p:cmd>
                                  </p:childTnLst>
                                </p:cTn>
                              </p:par>
                            </p:childTnLst>
                          </p:cTn>
                        </p:par>
                        <p:par>
                          <p:cTn id="7" fill="hold">
                            <p:stCondLst>
                              <p:cond delay="29000000"/>
                            </p:stCondLst>
                            <p:childTnLst>
                              <p:par>
                                <p:cTn id="8" presetID="1" presetClass="entr" presetSubtype="0" fill="hold" grpId="2" nodeType="afterEffect">
                                  <p:stCondLst>
                                    <p:cond delay="0"/>
                                  </p:stCondLst>
                                  <p:iterate>
                                    <p:tmAbs val="0"/>
                                  </p:iterate>
                                  <p:childTnLst>
                                    <p:set>
                                      <p:cBhvr>
                                        <p:cTn id="9" fill="hold"/>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131"/>
                </p:tgtEl>
              </p:cMediaNode>
            </p:video>
          </p:childTnLst>
        </p:cTn>
      </p:par>
    </p:tnLst>
    <p:bldLst>
      <p:bldP spid="130"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5" name="Chart 385"/>
          <p:cNvGraphicFramePr/>
          <p:nvPr/>
        </p:nvGraphicFramePr>
        <p:xfrm>
          <a:off x="10138613" y="4440039"/>
          <a:ext cx="5871211" cy="3673204"/>
        </p:xfrm>
        <a:graphic>
          <a:graphicData uri="http://schemas.openxmlformats.org/drawingml/2006/chart">
            <c:chart xmlns:c="http://schemas.openxmlformats.org/drawingml/2006/chart" xmlns:r="http://schemas.openxmlformats.org/officeDocument/2006/relationships" r:id="rId2"/>
          </a:graphicData>
        </a:graphic>
      </p:graphicFrame>
      <p:sp>
        <p:nvSpPr>
          <p:cNvPr id="386" name="Shape 386"/>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387" name="Shape 387"/>
          <p:cNvSpPr/>
          <p:nvPr/>
        </p:nvSpPr>
        <p:spPr>
          <a:xfrm>
            <a:off x="558799" y="13081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41B6E4"/>
                </a:solidFill>
                <a:uFill>
                  <a:solidFill>
                    <a:srgbClr val="41B6E4"/>
                  </a:solidFill>
                </a:uFill>
                <a:latin typeface="+mj-lt"/>
                <a:ea typeface="+mj-ea"/>
                <a:cs typeface="+mj-cs"/>
                <a:sym typeface="Gotham Medium"/>
              </a:defRPr>
            </a:lvl1pPr>
          </a:lstStyle>
          <a:p>
            <a:r>
              <a:t>Results</a:t>
            </a:r>
          </a:p>
        </p:txBody>
      </p:sp>
      <p:sp>
        <p:nvSpPr>
          <p:cNvPr id="388" name="Shape 388"/>
          <p:cNvSpPr/>
          <p:nvPr/>
        </p:nvSpPr>
        <p:spPr>
          <a:xfrm>
            <a:off x="10635768" y="4020413"/>
            <a:ext cx="4965701" cy="457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469900">
              <a:buClr>
                <a:srgbClr val="000000"/>
              </a:buClr>
              <a:defRPr sz="2000" b="1">
                <a:solidFill>
                  <a:srgbClr val="444444"/>
                </a:solidFill>
                <a:uFill>
                  <a:solidFill>
                    <a:srgbClr val="444444"/>
                  </a:solidFill>
                </a:uFill>
                <a:latin typeface="+mn-lt"/>
                <a:ea typeface="+mn-ea"/>
                <a:cs typeface="+mn-cs"/>
                <a:sym typeface="Gotham"/>
              </a:defRPr>
            </a:lvl1pPr>
          </a:lstStyle>
          <a:p>
            <a:r>
              <a:t>pCLE diagnosis of gastric lesions</a:t>
            </a:r>
          </a:p>
        </p:txBody>
      </p:sp>
      <p:sp>
        <p:nvSpPr>
          <p:cNvPr id="389" name="Shape 389"/>
          <p:cNvSpPr>
            <a:spLocks noGrp="1"/>
          </p:cNvSpPr>
          <p:nvPr>
            <p:ph type="sldNum" sz="quarter" idx="2"/>
          </p:nvPr>
        </p:nvSpPr>
        <p:spPr>
          <a:xfrm>
            <a:off x="683949" y="8750300"/>
            <a:ext cx="28915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20</a:t>
            </a:fld>
            <a:endParaRPr/>
          </a:p>
        </p:txBody>
      </p:sp>
      <p:sp>
        <p:nvSpPr>
          <p:cNvPr id="390" name="Shape 390"/>
          <p:cNvSpPr/>
          <p:nvPr/>
        </p:nvSpPr>
        <p:spPr>
          <a:xfrm>
            <a:off x="546924" y="1841500"/>
            <a:ext cx="9055101" cy="245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spcBef>
                <a:spcPts val="800"/>
              </a:spcBef>
              <a:buClr>
                <a:srgbClr val="58A7DA"/>
              </a:buClr>
              <a:buSzPct val="125000"/>
              <a:buChar char="•"/>
              <a:defRPr sz="2200">
                <a:solidFill>
                  <a:srgbClr val="232323"/>
                </a:solidFill>
                <a:uFill>
                  <a:solidFill>
                    <a:srgbClr val="232323"/>
                  </a:solidFill>
                </a:uFill>
                <a:latin typeface="+mn-lt"/>
                <a:ea typeface="+mn-ea"/>
                <a:cs typeface="+mn-cs"/>
                <a:sym typeface="Gotham"/>
              </a:defRPr>
            </a:pPr>
            <a:r>
              <a:t> New pCLE classification of pit patterns and vessel architecture in the stomach correlates well with histopathology, with </a:t>
            </a:r>
            <a:r>
              <a:rPr b="1"/>
              <a:t>specificities over 99%</a:t>
            </a:r>
            <a:r>
              <a:t> and </a:t>
            </a:r>
            <a:r>
              <a:rPr b="1"/>
              <a:t>sensitivities ranging from 89% to 92%</a:t>
            </a:r>
            <a:r>
              <a:t> for the </a:t>
            </a:r>
            <a:r>
              <a:rPr b="1"/>
              <a:t>diagnosis of Atrophic Gastritis, GIM and Gastric Neoplasia</a:t>
            </a:r>
          </a:p>
          <a:p>
            <a:pPr marL="30963" marR="30963" defTabSz="698500">
              <a:spcBef>
                <a:spcPts val="800"/>
              </a:spcBef>
              <a:buClr>
                <a:srgbClr val="58A7DA"/>
              </a:buClr>
              <a:buSzPct val="125000"/>
              <a:buChar char="•"/>
              <a:defRPr sz="2200">
                <a:solidFill>
                  <a:srgbClr val="232323"/>
                </a:solidFill>
                <a:uFill>
                  <a:solidFill>
                    <a:srgbClr val="232323"/>
                  </a:solidFill>
                </a:uFill>
                <a:latin typeface="+mn-lt"/>
                <a:ea typeface="+mn-ea"/>
                <a:cs typeface="+mn-cs"/>
                <a:sym typeface="Gotham"/>
              </a:defRPr>
            </a:pPr>
            <a:r>
              <a:rPr b="1"/>
              <a:t> IOA “substantial”</a:t>
            </a:r>
            <a:r>
              <a:t> for the differentiation of neoplasia vs. non-neoplasia (K=0.70) </a:t>
            </a:r>
          </a:p>
        </p:txBody>
      </p:sp>
      <p:graphicFrame>
        <p:nvGraphicFramePr>
          <p:cNvPr id="391" name="Table 391"/>
          <p:cNvGraphicFramePr/>
          <p:nvPr/>
        </p:nvGraphicFramePr>
        <p:xfrm>
          <a:off x="507999" y="4660966"/>
          <a:ext cx="9144001" cy="2951229"/>
        </p:xfrm>
        <a:graphic>
          <a:graphicData uri="http://schemas.openxmlformats.org/drawingml/2006/table">
            <a:tbl>
              <a:tblPr bandRow="1">
                <a:tableStyleId>{8F44A2F1-9E1F-4B54-A3A2-5F16C0AD49E2}</a:tableStyleId>
              </a:tblPr>
              <a:tblGrid>
                <a:gridCol w="2419482"/>
                <a:gridCol w="1705305"/>
                <a:gridCol w="1574006"/>
                <a:gridCol w="1768805"/>
                <a:gridCol w="1676400"/>
              </a:tblGrid>
              <a:tr h="559196">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All locations  (n=1878)</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gridSpan="2">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Sensitivity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hMerge="1">
                  <a:txBody>
                    <a:bodyPr/>
                    <a:lstStyle/>
                    <a:p>
                      <a:endParaRPr lang="fr-FR"/>
                    </a:p>
                  </a:txBody>
                  <a:tcPr/>
                </a:tc>
                <a:tc gridSpan="2">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Specificity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hMerge="1">
                  <a:txBody>
                    <a:bodyPr/>
                    <a:lstStyle/>
                    <a:p>
                      <a:endParaRPr lang="fr-FR"/>
                    </a:p>
                  </a:txBody>
                  <a:tcPr/>
                </a:tc>
              </a:tr>
              <a:tr h="470958">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pCLE diagnosis for:</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Real-time</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Offline</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Real-time</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Offline</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578180">
                <a:tc>
                  <a:txBody>
                    <a:bodyPr/>
                    <a:lstStyle/>
                    <a:p>
                      <a:pPr marL="53576">
                        <a:lnSpc>
                          <a:spcPct val="83000"/>
                        </a:lnSpc>
                        <a:defRPr sz="1600" b="1">
                          <a:solidFill>
                            <a:srgbClr val="444444"/>
                          </a:solidFill>
                          <a:uFill>
                            <a:solidFill>
                              <a:srgbClr val="FFFFFF"/>
                            </a:solidFill>
                          </a:uFill>
                          <a:latin typeface="+mn-lt"/>
                          <a:ea typeface="+mn-ea"/>
                          <a:cs typeface="+mn-cs"/>
                          <a:sym typeface="Gotham"/>
                        </a:defRPr>
                      </a:pPr>
                      <a:r>
                        <a:t>Atrophic Gastritis </a:t>
                      </a:r>
                      <a:br/>
                      <a:r>
                        <a:rPr b="0"/>
                        <a:t>type 2b pit pattern</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88.51 %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89.86 %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99.19 %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99.25 %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614531">
                <a:tc>
                  <a:txBody>
                    <a:bodyPr/>
                    <a:lstStyle/>
                    <a:p>
                      <a:pPr marL="53576">
                        <a:lnSpc>
                          <a:spcPct val="83000"/>
                        </a:lnSpc>
                        <a:defRPr sz="1600" b="1">
                          <a:solidFill>
                            <a:srgbClr val="444444"/>
                          </a:solidFill>
                          <a:uFill>
                            <a:solidFill>
                              <a:srgbClr val="FFFFFF"/>
                            </a:solidFill>
                          </a:uFill>
                          <a:latin typeface="+mn-lt"/>
                          <a:ea typeface="+mn-ea"/>
                          <a:cs typeface="+mn-cs"/>
                          <a:sym typeface="Gotham"/>
                        </a:defRPr>
                      </a:pPr>
                      <a:r>
                        <a:t>GIM </a:t>
                      </a:r>
                      <a:br/>
                      <a:r>
                        <a:rPr b="0"/>
                        <a:t>type 2C pit pattern</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92.34 %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93.69 %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99.34 %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99.40 %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728360">
                <a:tc>
                  <a:txBody>
                    <a:bodyPr/>
                    <a:lstStyle/>
                    <a:p>
                      <a:pPr marL="53576">
                        <a:lnSpc>
                          <a:spcPct val="83000"/>
                        </a:lnSpc>
                        <a:defRPr sz="1600" b="1">
                          <a:solidFill>
                            <a:srgbClr val="444444"/>
                          </a:solidFill>
                          <a:uFill>
                            <a:solidFill>
                              <a:srgbClr val="FFFFFF"/>
                            </a:solidFill>
                          </a:uFill>
                          <a:latin typeface="+mn-lt"/>
                          <a:ea typeface="+mn-ea"/>
                          <a:cs typeface="+mn-cs"/>
                          <a:sym typeface="Gotham"/>
                        </a:defRPr>
                      </a:pPr>
                      <a:r>
                        <a:t>Gastric Neoplasia </a:t>
                      </a:r>
                      <a:br/>
                      <a:r>
                        <a:rPr b="0"/>
                        <a:t>type 3 pit pattern &amp; vessel architecture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89.89 %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92.13 %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99.44 %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99.50 %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bl>
          </a:graphicData>
        </a:graphic>
      </p:graphicFrame>
      <p:sp>
        <p:nvSpPr>
          <p:cNvPr id="392" name="Shape 392"/>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Li et al. New pCLE Classification Study 2/2</a:t>
            </a:r>
          </a:p>
        </p:txBody>
      </p:sp>
      <p:sp>
        <p:nvSpPr>
          <p:cNvPr id="393" name="Shape 393"/>
          <p:cNvSpPr/>
          <p:nvPr/>
        </p:nvSpPr>
        <p:spPr>
          <a:xfrm>
            <a:off x="0" y="84491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Li Z. et al. New Classification of Gastric Pit Patterns and Vessel Architecture Using Probe-based Confocal Laser Endomicroscopy. J Clin Gastroenterol 2015</a:t>
            </a:r>
          </a:p>
        </p:txBody>
      </p:sp>
      <p:pic>
        <p:nvPicPr>
          <p:cNvPr id="394" name="Screen Shot 2015-04-03 at 12.21.41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0140" y="1435100"/>
            <a:ext cx="1905001" cy="1845139"/>
          </a:xfrm>
          <a:prstGeom prst="rect">
            <a:avLst/>
          </a:prstGeom>
          <a:ln w="12700">
            <a:miter lim="400000"/>
          </a:ln>
        </p:spPr>
      </p:pic>
      <p:pic>
        <p:nvPicPr>
          <p:cNvPr id="395" name="Screen Shot 2015-04-03 at 12.21.47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53047" y="1436185"/>
            <a:ext cx="1905001" cy="1855429"/>
          </a:xfrm>
          <a:prstGeom prst="rect">
            <a:avLst/>
          </a:prstGeom>
          <a:ln w="12700">
            <a:miter lim="400000"/>
          </a:ln>
        </p:spPr>
      </p:pic>
      <p:sp>
        <p:nvSpPr>
          <p:cNvPr id="396" name="Shape 396"/>
          <p:cNvSpPr/>
          <p:nvPr/>
        </p:nvSpPr>
        <p:spPr>
          <a:xfrm>
            <a:off x="9906000" y="3441700"/>
            <a:ext cx="2006600" cy="27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546100">
              <a:buClr>
                <a:srgbClr val="000000"/>
              </a:buClr>
              <a:tabLst>
                <a:tab pos="431800" algn="l"/>
                <a:tab pos="850900" algn="l"/>
                <a:tab pos="1282700" algn="l"/>
                <a:tab pos="1701800" algn="l"/>
                <a:tab pos="2133600" algn="l"/>
                <a:tab pos="2565400" algn="l"/>
                <a:tab pos="2984500" algn="l"/>
                <a:tab pos="3416300" algn="l"/>
                <a:tab pos="3835400" algn="l"/>
                <a:tab pos="4267200" algn="l"/>
                <a:tab pos="4699000" algn="l"/>
                <a:tab pos="5118100" algn="l"/>
              </a:tabLst>
              <a:defRPr sz="1600">
                <a:solidFill>
                  <a:srgbClr val="606060"/>
                </a:solidFill>
                <a:uFill>
                  <a:solidFill>
                    <a:srgbClr val="000000"/>
                  </a:solidFill>
                </a:uFill>
                <a:latin typeface="+mj-lt"/>
                <a:ea typeface="+mj-ea"/>
                <a:cs typeface="+mj-cs"/>
                <a:sym typeface="Gotham Medium"/>
              </a:defRPr>
            </a:lvl1pPr>
          </a:lstStyle>
          <a:p>
            <a:r>
              <a:t>Atrophic Gastritis</a:t>
            </a:r>
          </a:p>
        </p:txBody>
      </p:sp>
      <p:pic>
        <p:nvPicPr>
          <p:cNvPr id="397" name="droppedImag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97000" y="1435100"/>
            <a:ext cx="1905000" cy="1854869"/>
          </a:xfrm>
          <a:prstGeom prst="rect">
            <a:avLst/>
          </a:prstGeom>
          <a:ln w="12700">
            <a:miter lim="400000"/>
          </a:ln>
        </p:spPr>
      </p:pic>
      <p:sp>
        <p:nvSpPr>
          <p:cNvPr id="398" name="Shape 398"/>
          <p:cNvSpPr/>
          <p:nvPr/>
        </p:nvSpPr>
        <p:spPr>
          <a:xfrm>
            <a:off x="12484100" y="3454400"/>
            <a:ext cx="1041400" cy="27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546100">
              <a:buClr>
                <a:srgbClr val="000000"/>
              </a:buClr>
              <a:tabLst>
                <a:tab pos="431800" algn="l"/>
                <a:tab pos="850900" algn="l"/>
                <a:tab pos="1282700" algn="l"/>
                <a:tab pos="1701800" algn="l"/>
                <a:tab pos="2133600" algn="l"/>
                <a:tab pos="2565400" algn="l"/>
                <a:tab pos="2984500" algn="l"/>
                <a:tab pos="3416300" algn="l"/>
                <a:tab pos="3835400" algn="l"/>
                <a:tab pos="4267200" algn="l"/>
                <a:tab pos="4699000" algn="l"/>
                <a:tab pos="5118100" algn="l"/>
              </a:tabLst>
              <a:defRPr sz="1600">
                <a:solidFill>
                  <a:srgbClr val="606060"/>
                </a:solidFill>
                <a:uFill>
                  <a:solidFill>
                    <a:srgbClr val="000000"/>
                  </a:solidFill>
                </a:uFill>
                <a:latin typeface="+mj-lt"/>
                <a:ea typeface="+mj-ea"/>
                <a:cs typeface="+mj-cs"/>
                <a:sym typeface="Gotham Medium"/>
              </a:defRPr>
            </a:lvl1pPr>
          </a:lstStyle>
          <a:p>
            <a:r>
              <a:t>GIM</a:t>
            </a:r>
          </a:p>
        </p:txBody>
      </p:sp>
      <p:sp>
        <p:nvSpPr>
          <p:cNvPr id="399" name="Shape 399"/>
          <p:cNvSpPr/>
          <p:nvPr/>
        </p:nvSpPr>
        <p:spPr>
          <a:xfrm>
            <a:off x="14097000" y="3454400"/>
            <a:ext cx="1905000" cy="27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546100">
              <a:buClr>
                <a:srgbClr val="000000"/>
              </a:buClr>
              <a:tabLst>
                <a:tab pos="431800" algn="l"/>
                <a:tab pos="850900" algn="l"/>
                <a:tab pos="1282700" algn="l"/>
                <a:tab pos="1701800" algn="l"/>
                <a:tab pos="2133600" algn="l"/>
                <a:tab pos="2565400" algn="l"/>
                <a:tab pos="2984500" algn="l"/>
                <a:tab pos="3416300" algn="l"/>
                <a:tab pos="3835400" algn="l"/>
                <a:tab pos="4267200" algn="l"/>
                <a:tab pos="4699000" algn="l"/>
                <a:tab pos="5118100" algn="l"/>
              </a:tabLst>
              <a:defRPr sz="1600">
                <a:solidFill>
                  <a:srgbClr val="606060"/>
                </a:solidFill>
                <a:uFill>
                  <a:solidFill>
                    <a:srgbClr val="000000"/>
                  </a:solidFill>
                </a:uFill>
                <a:latin typeface="+mj-lt"/>
                <a:ea typeface="+mj-ea"/>
                <a:cs typeface="+mj-cs"/>
                <a:sym typeface="Gotham Medium"/>
              </a:defRPr>
            </a:lvl1pPr>
          </a:lstStyle>
          <a:p>
            <a:r>
              <a:t>Gastric Neoplasia</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sp>
        <p:nvSpPr>
          <p:cNvPr id="402" name="Shape 402"/>
          <p:cNvSpPr>
            <a:spLocks noGrp="1"/>
          </p:cNvSpPr>
          <p:nvPr>
            <p:ph type="title"/>
          </p:nvPr>
        </p:nvSpPr>
        <p:spPr>
          <a:xfrm>
            <a:off x="215900" y="4191000"/>
            <a:ext cx="15316200" cy="1206500"/>
          </a:xfrm>
          <a:prstGeom prst="rect">
            <a:avLst/>
          </a:prstGeom>
        </p:spPr>
        <p:txBody>
          <a:bodyPr/>
          <a:lstStyle/>
          <a:p>
            <a:r>
              <a:t>Bilio-Pancreatic Strictures</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405" name="Shape 405"/>
          <p:cNvSpPr/>
          <p:nvPr/>
        </p:nvSpPr>
        <p:spPr>
          <a:xfrm>
            <a:off x="680961" y="2475944"/>
            <a:ext cx="10236201" cy="7620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1" indent="0" defTabSz="1092200">
              <a:lnSpc>
                <a:spcPct val="110000"/>
              </a:lnSpc>
              <a:buClr>
                <a:srgbClr val="58A7DA"/>
              </a:buClr>
              <a:defRPr sz="2400">
                <a:solidFill>
                  <a:srgbClr val="232323"/>
                </a:solidFill>
                <a:uFill>
                  <a:solidFill>
                    <a:srgbClr val="232323"/>
                  </a:solidFill>
                </a:uFill>
                <a:latin typeface="+mn-lt"/>
                <a:ea typeface="+mn-ea"/>
                <a:cs typeface="+mn-cs"/>
                <a:sym typeface="Gotham"/>
              </a:defRPr>
            </a:pPr>
            <a:r>
              <a:t>To evaluate the </a:t>
            </a:r>
            <a:r>
              <a:rPr b="1"/>
              <a:t>efficacy of pCLE for differentiating malignant from benign bilio-pancreatic stricture</a:t>
            </a:r>
          </a:p>
        </p:txBody>
      </p:sp>
      <p:sp>
        <p:nvSpPr>
          <p:cNvPr id="406" name="Shape 406"/>
          <p:cNvSpPr/>
          <p:nvPr/>
        </p:nvSpPr>
        <p:spPr>
          <a:xfrm>
            <a:off x="723900" y="16764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407" name="Shape 407"/>
          <p:cNvSpPr/>
          <p:nvPr/>
        </p:nvSpPr>
        <p:spPr>
          <a:xfrm>
            <a:off x="685799" y="45085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408" name="Shape 408"/>
          <p:cNvSpPr/>
          <p:nvPr/>
        </p:nvSpPr>
        <p:spPr>
          <a:xfrm>
            <a:off x="647700" y="5156200"/>
            <a:ext cx="10909300" cy="25171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Prospective observational multi-center registry (5 centers)</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Enrolled 102 patients, evaluated 89 </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Probe introduced via cholangiopancreatoscope (CP) or catheter</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Clinical, ERCP, tissue sampling and pCLE data collected prospectively</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FU &gt; 30 days until confirmation of malignancy,  1 year FU otherwise</a:t>
            </a:r>
          </a:p>
        </p:txBody>
      </p:sp>
      <p:sp>
        <p:nvSpPr>
          <p:cNvPr id="409" name="Shape 409"/>
          <p:cNvSpPr/>
          <p:nvPr/>
        </p:nvSpPr>
        <p:spPr>
          <a:xfrm>
            <a:off x="0" y="84491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solidFill>
                  <a:srgbClr val="444444"/>
                </a:solidFill>
                <a:uFill>
                  <a:solidFill>
                    <a:srgbClr val="444444"/>
                  </a:solidFill>
                </a:uFill>
                <a:latin typeface="+mn-lt"/>
                <a:ea typeface="+mn-ea"/>
                <a:cs typeface="+mn-cs"/>
                <a:sym typeface="Gotham"/>
              </a:defRPr>
            </a:lvl1pPr>
          </a:lstStyle>
          <a:p>
            <a:r>
              <a:t>Meining A. et al., Direct visualization of indeterminate pancreaticobiliary strictures using probe based Confocal Laser Endomicroscopy - A multi-center experience. Gastrointestinal Endoscopy. GIE 2011</a:t>
            </a:r>
          </a:p>
        </p:txBody>
      </p:sp>
      <p:sp>
        <p:nvSpPr>
          <p:cNvPr id="410" name="Shape 410"/>
          <p:cNvSpPr>
            <a:spLocks noGrp="1"/>
          </p:cNvSpPr>
          <p:nvPr>
            <p:ph type="sldNum" sz="quarter" idx="2"/>
          </p:nvPr>
        </p:nvSpPr>
        <p:spPr>
          <a:xfrm>
            <a:off x="701627" y="8750300"/>
            <a:ext cx="271476"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sp>
        <p:nvSpPr>
          <p:cNvPr id="411" name="Shape 411"/>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ERCP Registry Study 1/2</a:t>
            </a:r>
          </a:p>
        </p:txBody>
      </p:sp>
      <p:pic>
        <p:nvPicPr>
          <p:cNvPr id="412" name="droppedImag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84000" y="1611426"/>
            <a:ext cx="2120900" cy="5845202"/>
          </a:xfrm>
          <a:prstGeom prst="rect">
            <a:avLst/>
          </a:prstGeom>
          <a:ln w="12700">
            <a:miter lim="400000"/>
          </a:ln>
        </p:spPr>
      </p:pic>
      <p:sp>
        <p:nvSpPr>
          <p:cNvPr id="413" name="Shape 413"/>
          <p:cNvSpPr/>
          <p:nvPr/>
        </p:nvSpPr>
        <p:spPr>
          <a:xfrm>
            <a:off x="13792200" y="1854200"/>
            <a:ext cx="2286000" cy="1244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546100">
              <a:buClr>
                <a:srgbClr val="000000"/>
              </a:buClr>
              <a:tabLst>
                <a:tab pos="431800" algn="l"/>
                <a:tab pos="850900" algn="l"/>
                <a:tab pos="1282700" algn="l"/>
                <a:tab pos="1701800" algn="l"/>
                <a:tab pos="2133600" algn="l"/>
                <a:tab pos="2565400" algn="l"/>
                <a:tab pos="2984500" algn="l"/>
                <a:tab pos="3416300" algn="l"/>
                <a:tab pos="3835400" algn="l"/>
                <a:tab pos="4267200" algn="l"/>
                <a:tab pos="4699000" algn="l"/>
                <a:tab pos="5118100" algn="l"/>
              </a:tabLst>
              <a:defRPr sz="1600">
                <a:solidFill>
                  <a:srgbClr val="606060"/>
                </a:solidFill>
                <a:uFill>
                  <a:solidFill>
                    <a:srgbClr val="000000"/>
                  </a:solidFill>
                </a:uFill>
                <a:latin typeface="+mj-lt"/>
                <a:ea typeface="+mj-ea"/>
                <a:cs typeface="+mj-cs"/>
                <a:sym typeface="Gotham Medium"/>
              </a:defRPr>
            </a:pPr>
            <a:r>
              <a:t>A: Cholangioscopical image of pCLE probe attached onto the</a:t>
            </a:r>
          </a:p>
          <a:p>
            <a:pPr algn="ctr" defTabSz="546100">
              <a:buClr>
                <a:srgbClr val="000000"/>
              </a:buClr>
              <a:tabLst>
                <a:tab pos="431800" algn="l"/>
                <a:tab pos="850900" algn="l"/>
                <a:tab pos="1282700" algn="l"/>
                <a:tab pos="1701800" algn="l"/>
                <a:tab pos="2133600" algn="l"/>
                <a:tab pos="2565400" algn="l"/>
                <a:tab pos="2984500" algn="l"/>
                <a:tab pos="3416300" algn="l"/>
                <a:tab pos="3835400" algn="l"/>
                <a:tab pos="4267200" algn="l"/>
                <a:tab pos="4699000" algn="l"/>
                <a:tab pos="5118100" algn="l"/>
              </a:tabLst>
              <a:defRPr sz="1600">
                <a:solidFill>
                  <a:srgbClr val="606060"/>
                </a:solidFill>
                <a:uFill>
                  <a:solidFill>
                    <a:srgbClr val="000000"/>
                  </a:solidFill>
                </a:uFill>
                <a:latin typeface="+mj-lt"/>
                <a:ea typeface="+mj-ea"/>
                <a:cs typeface="+mj-cs"/>
                <a:sym typeface="Gotham Medium"/>
              </a:defRPr>
            </a:pPr>
            <a:r>
              <a:t>mucosa of the common bile duct</a:t>
            </a:r>
          </a:p>
        </p:txBody>
      </p:sp>
      <p:sp>
        <p:nvSpPr>
          <p:cNvPr id="414" name="Shape 414"/>
          <p:cNvSpPr/>
          <p:nvPr/>
        </p:nvSpPr>
        <p:spPr>
          <a:xfrm>
            <a:off x="13796717" y="3848100"/>
            <a:ext cx="2286001" cy="1244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546100">
              <a:buClr>
                <a:srgbClr val="000000"/>
              </a:buClr>
              <a:tabLst>
                <a:tab pos="431800" algn="l"/>
                <a:tab pos="850900" algn="l"/>
                <a:tab pos="1282700" algn="l"/>
                <a:tab pos="1701800" algn="l"/>
                <a:tab pos="2133600" algn="l"/>
                <a:tab pos="2565400" algn="l"/>
                <a:tab pos="2984500" algn="l"/>
                <a:tab pos="3416300" algn="l"/>
                <a:tab pos="3835400" algn="l"/>
                <a:tab pos="4267200" algn="l"/>
                <a:tab pos="4699000" algn="l"/>
                <a:tab pos="5118100" algn="l"/>
              </a:tabLst>
              <a:defRPr sz="1600">
                <a:solidFill>
                  <a:srgbClr val="606060"/>
                </a:solidFill>
                <a:uFill>
                  <a:solidFill>
                    <a:srgbClr val="000000"/>
                  </a:solidFill>
                </a:uFill>
                <a:latin typeface="+mj-lt"/>
                <a:ea typeface="+mj-ea"/>
                <a:cs typeface="+mj-cs"/>
                <a:sym typeface="Gotham Medium"/>
              </a:defRPr>
            </a:lvl1pPr>
          </a:lstStyle>
          <a:p>
            <a:r>
              <a:t>B: pCLE image of malignant mucosa, showing epithelial structures with thick dark bands</a:t>
            </a:r>
          </a:p>
        </p:txBody>
      </p:sp>
      <p:sp>
        <p:nvSpPr>
          <p:cNvPr id="415" name="Shape 415"/>
          <p:cNvSpPr/>
          <p:nvPr/>
        </p:nvSpPr>
        <p:spPr>
          <a:xfrm>
            <a:off x="13795099" y="5842000"/>
            <a:ext cx="2286001" cy="1244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546100">
              <a:buClr>
                <a:srgbClr val="000000"/>
              </a:buClr>
              <a:tabLst>
                <a:tab pos="431800" algn="l"/>
                <a:tab pos="850900" algn="l"/>
                <a:tab pos="1282700" algn="l"/>
                <a:tab pos="1701800" algn="l"/>
                <a:tab pos="2133600" algn="l"/>
                <a:tab pos="2565400" algn="l"/>
                <a:tab pos="2984500" algn="l"/>
                <a:tab pos="3416300" algn="l"/>
                <a:tab pos="3835400" algn="l"/>
                <a:tab pos="4267200" algn="l"/>
                <a:tab pos="4699000" algn="l"/>
                <a:tab pos="5118100" algn="l"/>
              </a:tabLst>
              <a:defRPr sz="1600">
                <a:solidFill>
                  <a:srgbClr val="606060"/>
                </a:solidFill>
                <a:uFill>
                  <a:solidFill>
                    <a:srgbClr val="000000"/>
                  </a:solidFill>
                </a:uFill>
                <a:latin typeface="+mj-lt"/>
                <a:ea typeface="+mj-ea"/>
                <a:cs typeface="+mj-cs"/>
                <a:sym typeface="Gotham Medium"/>
              </a:defRPr>
            </a:pPr>
            <a:r>
              <a:t>C: pCLE image of benign mucosa, showing a reticular pattern with</a:t>
            </a:r>
          </a:p>
          <a:p>
            <a:pPr algn="ctr" defTabSz="546100">
              <a:buClr>
                <a:srgbClr val="000000"/>
              </a:buClr>
              <a:tabLst>
                <a:tab pos="431800" algn="l"/>
                <a:tab pos="850900" algn="l"/>
                <a:tab pos="1282700" algn="l"/>
                <a:tab pos="1701800" algn="l"/>
                <a:tab pos="2133600" algn="l"/>
                <a:tab pos="2565400" algn="l"/>
                <a:tab pos="2984500" algn="l"/>
                <a:tab pos="3416300" algn="l"/>
                <a:tab pos="3835400" algn="l"/>
                <a:tab pos="4267200" algn="l"/>
                <a:tab pos="4699000" algn="l"/>
                <a:tab pos="5118100" algn="l"/>
              </a:tabLst>
              <a:defRPr sz="1600">
                <a:solidFill>
                  <a:srgbClr val="606060"/>
                </a:solidFill>
                <a:uFill>
                  <a:solidFill>
                    <a:srgbClr val="000000"/>
                  </a:solidFill>
                </a:uFill>
                <a:latin typeface="+mj-lt"/>
                <a:ea typeface="+mj-ea"/>
                <a:cs typeface="+mj-cs"/>
                <a:sym typeface="Gotham Medium"/>
              </a:defRPr>
            </a:pPr>
            <a:r>
              <a:t>thin dark bands</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7" name="Chart 417"/>
          <p:cNvGraphicFramePr/>
          <p:nvPr/>
        </p:nvGraphicFramePr>
        <p:xfrm>
          <a:off x="11141735" y="3462139"/>
          <a:ext cx="3396184" cy="3424284"/>
        </p:xfrm>
        <a:graphic>
          <a:graphicData uri="http://schemas.openxmlformats.org/drawingml/2006/chart">
            <c:chart xmlns:c="http://schemas.openxmlformats.org/drawingml/2006/chart" xmlns:r="http://schemas.openxmlformats.org/officeDocument/2006/relationships" r:id="rId2"/>
          </a:graphicData>
        </a:graphic>
      </p:graphicFrame>
      <p:sp>
        <p:nvSpPr>
          <p:cNvPr id="418" name="Shape 418"/>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419" name="Shape 419"/>
          <p:cNvSpPr/>
          <p:nvPr/>
        </p:nvSpPr>
        <p:spPr>
          <a:xfrm>
            <a:off x="546099" y="14859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Results</a:t>
            </a:r>
          </a:p>
        </p:txBody>
      </p:sp>
      <p:sp>
        <p:nvSpPr>
          <p:cNvPr id="420" name="Shape 420"/>
          <p:cNvSpPr/>
          <p:nvPr/>
        </p:nvSpPr>
        <p:spPr>
          <a:xfrm>
            <a:off x="10584968" y="2547213"/>
            <a:ext cx="4965701" cy="7239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469900">
              <a:buClr>
                <a:srgbClr val="000000"/>
              </a:buClr>
              <a:defRPr sz="2000" b="1">
                <a:solidFill>
                  <a:srgbClr val="444444"/>
                </a:solidFill>
                <a:uFill>
                  <a:solidFill>
                    <a:srgbClr val="444444"/>
                  </a:solidFill>
                </a:uFill>
                <a:latin typeface="+mn-lt"/>
                <a:ea typeface="+mn-ea"/>
                <a:cs typeface="+mn-cs"/>
                <a:sym typeface="Gotham"/>
              </a:defRPr>
            </a:lvl1pPr>
          </a:lstStyle>
          <a:p>
            <a:r>
              <a:t>Sensitivity of detection of biliopancreatic malignancy</a:t>
            </a:r>
          </a:p>
        </p:txBody>
      </p:sp>
      <p:sp>
        <p:nvSpPr>
          <p:cNvPr id="421" name="Shape 421"/>
          <p:cNvSpPr>
            <a:spLocks noGrp="1"/>
          </p:cNvSpPr>
          <p:nvPr>
            <p:ph type="sldNum" sz="quarter" idx="2"/>
          </p:nvPr>
        </p:nvSpPr>
        <p:spPr>
          <a:xfrm>
            <a:off x="699494" y="8750300"/>
            <a:ext cx="273609"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23</a:t>
            </a:fld>
            <a:endParaRPr/>
          </a:p>
        </p:txBody>
      </p:sp>
      <p:sp>
        <p:nvSpPr>
          <p:cNvPr id="422" name="Shape 422"/>
          <p:cNvSpPr/>
          <p:nvPr/>
        </p:nvSpPr>
        <p:spPr>
          <a:xfrm>
            <a:off x="623124" y="2133600"/>
            <a:ext cx="10236201" cy="2349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lnSpc>
                <a:spcPct val="110000"/>
              </a:lnSpc>
              <a:spcBef>
                <a:spcPts val="900"/>
              </a:spcBef>
              <a:buClr>
                <a:srgbClr val="58A7DA"/>
              </a:buClr>
              <a:buSzPct val="125000"/>
              <a:buChar char="•"/>
              <a:defRPr sz="2400">
                <a:solidFill>
                  <a:srgbClr val="232323"/>
                </a:solidFill>
                <a:uFill>
                  <a:solidFill>
                    <a:srgbClr val="232323"/>
                  </a:solidFill>
                </a:uFill>
                <a:latin typeface="+mn-lt"/>
                <a:ea typeface="+mn-ea"/>
                <a:cs typeface="+mn-cs"/>
                <a:sym typeface="Gotham"/>
              </a:defRPr>
            </a:pPr>
            <a:r>
              <a:t>Out of </a:t>
            </a:r>
            <a:r>
              <a:rPr b="1"/>
              <a:t>40</a:t>
            </a:r>
            <a:r>
              <a:t> malignant patients in the cohort: </a:t>
            </a:r>
          </a:p>
          <a:p>
            <a:pPr marL="297663" marR="30963" lvl="1" indent="0" defTabSz="698500">
              <a:lnSpc>
                <a:spcPct val="110000"/>
              </a:lnSpc>
              <a:spcBef>
                <a:spcPts val="900"/>
              </a:spcBef>
              <a:buClr>
                <a:srgbClr val="58A7DA"/>
              </a:buClr>
              <a:buSzPct val="125000"/>
              <a:buChar char="•"/>
              <a:defRPr sz="2400">
                <a:solidFill>
                  <a:srgbClr val="232323"/>
                </a:solidFill>
                <a:uFill>
                  <a:solidFill>
                    <a:srgbClr val="232323"/>
                  </a:solidFill>
                </a:uFill>
                <a:latin typeface="+mn-lt"/>
                <a:ea typeface="+mn-ea"/>
                <a:cs typeface="+mn-cs"/>
                <a:sym typeface="Gotham"/>
              </a:defRPr>
            </a:pPr>
            <a:r>
              <a:t>pCLE detected </a:t>
            </a:r>
            <a:r>
              <a:rPr b="1"/>
              <a:t>39</a:t>
            </a:r>
            <a:r>
              <a:t> malignant patients in real time</a:t>
            </a:r>
          </a:p>
          <a:p>
            <a:pPr marL="297663" marR="30963" lvl="1" indent="0" defTabSz="698500">
              <a:lnSpc>
                <a:spcPct val="110000"/>
              </a:lnSpc>
              <a:spcBef>
                <a:spcPts val="900"/>
              </a:spcBef>
              <a:buClr>
                <a:srgbClr val="58A7DA"/>
              </a:buClr>
              <a:buSzPct val="125000"/>
              <a:buChar char="•"/>
              <a:defRPr sz="2400">
                <a:solidFill>
                  <a:srgbClr val="232323"/>
                </a:solidFill>
                <a:uFill>
                  <a:solidFill>
                    <a:srgbClr val="232323"/>
                  </a:solidFill>
                </a:uFill>
                <a:latin typeface="+mn-lt"/>
                <a:ea typeface="+mn-ea"/>
                <a:cs typeface="+mn-cs"/>
                <a:sym typeface="Gotham"/>
              </a:defRPr>
            </a:pPr>
            <a:r>
              <a:t>Index pathology detected </a:t>
            </a:r>
            <a:r>
              <a:rPr b="1"/>
              <a:t>18</a:t>
            </a:r>
            <a:r>
              <a:t> malignant patients</a:t>
            </a:r>
          </a:p>
          <a:p>
            <a:pPr marL="30963" marR="30963" defTabSz="698500">
              <a:lnSpc>
                <a:spcPct val="110000"/>
              </a:lnSpc>
              <a:spcBef>
                <a:spcPts val="900"/>
              </a:spcBef>
              <a:buClr>
                <a:srgbClr val="58A7DA"/>
              </a:buClr>
              <a:buSzPct val="125000"/>
              <a:buChar char="•"/>
              <a:defRPr sz="2400">
                <a:solidFill>
                  <a:srgbClr val="232323"/>
                </a:solidFill>
                <a:uFill>
                  <a:solidFill>
                    <a:srgbClr val="232323"/>
                  </a:solidFill>
                </a:uFill>
                <a:latin typeface="+mn-lt"/>
                <a:ea typeface="+mn-ea"/>
                <a:cs typeface="+mn-cs"/>
                <a:sym typeface="Gotham"/>
              </a:defRPr>
            </a:pPr>
            <a:r>
              <a:t>In terms of overall accuracy of the ERCP examination, </a:t>
            </a:r>
            <a:r>
              <a:rPr b="1"/>
              <a:t>the added value of pCLE was superior to that of tissue sampling</a:t>
            </a:r>
          </a:p>
        </p:txBody>
      </p:sp>
      <p:graphicFrame>
        <p:nvGraphicFramePr>
          <p:cNvPr id="423" name="Table 423"/>
          <p:cNvGraphicFramePr/>
          <p:nvPr/>
        </p:nvGraphicFramePr>
        <p:xfrm>
          <a:off x="596900" y="5105400"/>
          <a:ext cx="9144000" cy="2933700"/>
        </p:xfrm>
        <a:graphic>
          <a:graphicData uri="http://schemas.openxmlformats.org/drawingml/2006/table">
            <a:tbl>
              <a:tblPr bandRow="1">
                <a:tableStyleId>{8F44A2F1-9E1F-4B54-A3A2-5F16C0AD49E2}</a:tableStyleId>
              </a:tblPr>
              <a:tblGrid>
                <a:gridCol w="2229496"/>
                <a:gridCol w="1391809"/>
                <a:gridCol w="1533504"/>
                <a:gridCol w="1150342"/>
                <a:gridCol w="1278003"/>
                <a:gridCol w="1560843"/>
              </a:tblGrid>
              <a:tr h="734267">
                <a:tc>
                  <a:txBody>
                    <a:bodyPr/>
                    <a:lstStyle/>
                    <a:p>
                      <a:pPr marL="53576">
                        <a:lnSpc>
                          <a:spcPct val="83000"/>
                        </a:lnSpc>
                        <a:buClr>
                          <a:srgbClr val="000000"/>
                        </a:buClr>
                        <a:buFont typeface="Wingdings"/>
                        <a:defRPr sz="1600" b="1">
                          <a:solidFill>
                            <a:srgbClr val="444444"/>
                          </a:solidFill>
                          <a:uFill>
                            <a:solidFill>
                              <a:srgbClr val="000000"/>
                            </a:solidFill>
                          </a:uFill>
                          <a:latin typeface="+mn-lt"/>
                          <a:ea typeface="+mn-ea"/>
                          <a:cs typeface="+mn-cs"/>
                          <a:sym typeface="Gotham"/>
                        </a:defRPr>
                      </a:pPr>
                      <a:r>
                        <a:t>All patients </a:t>
                      </a:r>
                      <a:br/>
                      <a:r>
                        <a:t>(n=89)</a:t>
                      </a:r>
                    </a:p>
                    <a:p>
                      <a:pPr marL="53576">
                        <a:lnSpc>
                          <a:spcPct val="83000"/>
                        </a:lnSpc>
                        <a:buClr>
                          <a:srgbClr val="000000"/>
                        </a:buClr>
                        <a:buFont typeface="Wingdings"/>
                        <a:defRPr sz="1600">
                          <a:solidFill>
                            <a:srgbClr val="444444"/>
                          </a:solidFill>
                          <a:uFill>
                            <a:solidFill>
                              <a:srgbClr val="000000"/>
                            </a:solidFill>
                          </a:uFill>
                          <a:latin typeface="+mj-lt"/>
                          <a:ea typeface="+mj-ea"/>
                          <a:cs typeface="+mj-cs"/>
                          <a:sym typeface="Gotham Medium"/>
                        </a:defRPr>
                      </a:pPr>
                      <a:r>
                        <a:t>Prevalence= 45%</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Sensitivity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Specificity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PPV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NPV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defRPr sz="1800">
                          <a:solidFill>
                            <a:srgbClr val="000000"/>
                          </a:solidFill>
                        </a:defRPr>
                      </a:pPr>
                      <a:r>
                        <a:rPr sz="1600" b="1">
                          <a:solidFill>
                            <a:srgbClr val="444444"/>
                          </a:solidFill>
                          <a:uFill>
                            <a:solidFill>
                              <a:srgbClr val="000000"/>
                            </a:solidFill>
                          </a:uFill>
                          <a:latin typeface="+mn-lt"/>
                          <a:ea typeface="+mn-ea"/>
                          <a:cs typeface="+mn-cs"/>
                          <a:sym typeface="Gotham"/>
                        </a:rPr>
                        <a:t>Accuracy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r>
              <a:tr h="524458">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Tissue sampling</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58A7DA"/>
                          </a:solidFill>
                          <a:latin typeface="+mn-lt"/>
                          <a:ea typeface="+mn-ea"/>
                          <a:cs typeface="+mn-cs"/>
                          <a:sym typeface="Gotham"/>
                        </a:rPr>
                        <a:t>45 %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100 %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100 %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444444"/>
                          </a:solidFill>
                          <a:latin typeface="+mn-lt"/>
                          <a:ea typeface="+mn-ea"/>
                          <a:cs typeface="+mn-cs"/>
                          <a:sym typeface="Gotham"/>
                        </a:rPr>
                        <a:t>69 %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75 %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660428">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pCLE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58A7DA"/>
                          </a:solidFill>
                          <a:latin typeface="+mn-lt"/>
                          <a:ea typeface="+mn-ea"/>
                          <a:cs typeface="+mn-cs"/>
                          <a:sym typeface="Gotham"/>
                        </a:rPr>
                        <a:t>98 %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67 %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71 %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444444"/>
                          </a:solidFill>
                          <a:latin typeface="+mn-lt"/>
                          <a:ea typeface="+mn-ea"/>
                          <a:cs typeface="+mn-cs"/>
                          <a:sym typeface="Gotham"/>
                        </a:rPr>
                        <a:t>97 %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81 %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529034">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ERCP &amp; Tissue sampling</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40 %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100 %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100 %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67 %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58A7DA"/>
                          </a:solidFill>
                          <a:latin typeface="+mn-lt"/>
                          <a:ea typeface="+mn-ea"/>
                          <a:cs typeface="+mn-cs"/>
                          <a:sym typeface="Gotham"/>
                        </a:rPr>
                        <a:t>73 %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485510">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ERCP &amp; pCLE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85 %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94 %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92 %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89 %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58A7DA"/>
                          </a:solidFill>
                          <a:latin typeface="+mn-lt"/>
                          <a:ea typeface="+mn-ea"/>
                          <a:cs typeface="+mn-cs"/>
                          <a:sym typeface="Gotham"/>
                        </a:rPr>
                        <a:t>90 %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bl>
          </a:graphicData>
        </a:graphic>
      </p:graphicFrame>
      <p:sp>
        <p:nvSpPr>
          <p:cNvPr id="424" name="Shape 424"/>
          <p:cNvSpPr/>
          <p:nvPr/>
        </p:nvSpPr>
        <p:spPr>
          <a:xfrm>
            <a:off x="-12700" y="84872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solidFill>
                  <a:srgbClr val="444444"/>
                </a:solidFill>
                <a:uFill>
                  <a:solidFill>
                    <a:srgbClr val="444444"/>
                  </a:solidFill>
                </a:uFill>
                <a:latin typeface="+mn-lt"/>
                <a:ea typeface="+mn-ea"/>
                <a:cs typeface="+mn-cs"/>
                <a:sym typeface="Gotham"/>
              </a:defRPr>
            </a:lvl1pPr>
          </a:lstStyle>
          <a:p>
            <a:r>
              <a:t>Meining A, et al., Direct visualization of indeterminate pancreaticobiliary strictures using probe based Confocal Laser Endomicroscopy - A multi-center experience. Gastrointestinal Endoscopy. GIE 2011</a:t>
            </a:r>
          </a:p>
        </p:txBody>
      </p:sp>
      <p:sp>
        <p:nvSpPr>
          <p:cNvPr id="425" name="Shape 425"/>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ERCP Registry Study 2/2</a:t>
            </a:r>
          </a:p>
        </p:txBody>
      </p:sp>
      <p:sp>
        <p:nvSpPr>
          <p:cNvPr id="426" name="Shape 426"/>
          <p:cNvSpPr/>
          <p:nvPr/>
        </p:nvSpPr>
        <p:spPr>
          <a:xfrm>
            <a:off x="3113735" y="6793230"/>
            <a:ext cx="798678" cy="25654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800100">
              <a:defRPr sz="1400">
                <a:solidFill>
                  <a:srgbClr val="444444"/>
                </a:solidFill>
                <a:latin typeface="+mn-lt"/>
                <a:ea typeface="+mn-ea"/>
                <a:cs typeface="+mn-cs"/>
                <a:sym typeface="Gotham"/>
              </a:defRPr>
            </a:lvl1pPr>
          </a:lstStyle>
          <a:p>
            <a:r>
              <a:t>p&lt;0.001</a:t>
            </a:r>
          </a:p>
        </p:txBody>
      </p:sp>
      <p:sp>
        <p:nvSpPr>
          <p:cNvPr id="427" name="Shape 427"/>
          <p:cNvSpPr/>
          <p:nvPr/>
        </p:nvSpPr>
        <p:spPr>
          <a:xfrm>
            <a:off x="7132637" y="6786880"/>
            <a:ext cx="798678" cy="25654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800100">
              <a:defRPr sz="1400">
                <a:solidFill>
                  <a:srgbClr val="444444"/>
                </a:solidFill>
                <a:latin typeface="+mn-lt"/>
                <a:ea typeface="+mn-ea"/>
                <a:cs typeface="+mn-cs"/>
                <a:sym typeface="Gotham"/>
              </a:defRPr>
            </a:lvl1pPr>
          </a:lstStyle>
          <a:p>
            <a:r>
              <a:t>p&lt;0.001</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430" name="Shape 430"/>
          <p:cNvSpPr/>
          <p:nvPr/>
        </p:nvSpPr>
        <p:spPr>
          <a:xfrm>
            <a:off x="668261" y="2412444"/>
            <a:ext cx="14884401" cy="1574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1" indent="0" defTabSz="1092200">
              <a:lnSpc>
                <a:spcPct val="110000"/>
              </a:lnSpc>
              <a:buClr>
                <a:srgbClr val="58A7DA"/>
              </a:buClr>
              <a:defRPr sz="2400">
                <a:solidFill>
                  <a:srgbClr val="232323"/>
                </a:solidFill>
                <a:uFill>
                  <a:solidFill>
                    <a:srgbClr val="232323"/>
                  </a:solidFill>
                </a:uFill>
                <a:latin typeface="+mn-lt"/>
                <a:ea typeface="+mn-ea"/>
                <a:cs typeface="+mn-cs"/>
                <a:sym typeface="Gotham"/>
              </a:defRPr>
            </a:pPr>
            <a:r>
              <a:t>The Paris Classification is a refinement of the existing Miami Classification to </a:t>
            </a:r>
            <a:r>
              <a:rPr b="1"/>
              <a:t>improve the specificity of pCLE for diagnosing benign inflammatory strictures</a:t>
            </a:r>
            <a:r>
              <a:t>.</a:t>
            </a:r>
          </a:p>
        </p:txBody>
      </p:sp>
      <p:sp>
        <p:nvSpPr>
          <p:cNvPr id="431" name="Shape 431"/>
          <p:cNvSpPr/>
          <p:nvPr/>
        </p:nvSpPr>
        <p:spPr>
          <a:xfrm>
            <a:off x="723900" y="16764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432" name="Shape 432"/>
          <p:cNvSpPr/>
          <p:nvPr/>
        </p:nvSpPr>
        <p:spPr>
          <a:xfrm>
            <a:off x="685799" y="45085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433" name="Shape 433"/>
          <p:cNvSpPr/>
          <p:nvPr/>
        </p:nvSpPr>
        <p:spPr>
          <a:xfrm>
            <a:off x="647700" y="5156200"/>
            <a:ext cx="15608300" cy="23520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Retrospective review of prospective registry cases</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60 cases (27 malignant, 33 benign)</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Each case’s clinical history, ERCP impression, and corresponding pCLE sequences were used to score image quality, propose presumptive diagnoses, and rate level of diagnostic confidence.</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3 investigators</a:t>
            </a:r>
          </a:p>
        </p:txBody>
      </p:sp>
      <p:sp>
        <p:nvSpPr>
          <p:cNvPr id="434" name="Shape 434"/>
          <p:cNvSpPr/>
          <p:nvPr/>
        </p:nvSpPr>
        <p:spPr>
          <a:xfrm>
            <a:off x="0" y="84491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solidFill>
                  <a:srgbClr val="444444"/>
                </a:solidFill>
                <a:uFill>
                  <a:solidFill>
                    <a:srgbClr val="444444"/>
                  </a:solidFill>
                </a:uFill>
                <a:latin typeface="+mn-lt"/>
                <a:ea typeface="+mn-ea"/>
                <a:cs typeface="+mn-cs"/>
                <a:sym typeface="Gotham"/>
              </a:defRPr>
            </a:lvl1pPr>
          </a:lstStyle>
          <a:p>
            <a:r>
              <a:t>Caillol, F. et al. Refined Probe-Based Confocal Laser Endomicroscopy Classification for Biliary Strictures: The Paris Classification, Dig dis Sci, 2013</a:t>
            </a:r>
          </a:p>
        </p:txBody>
      </p:sp>
      <p:sp>
        <p:nvSpPr>
          <p:cNvPr id="435" name="Shape 435"/>
          <p:cNvSpPr>
            <a:spLocks noGrp="1"/>
          </p:cNvSpPr>
          <p:nvPr>
            <p:ph type="sldNum" sz="quarter" idx="2"/>
          </p:nvPr>
        </p:nvSpPr>
        <p:spPr>
          <a:xfrm>
            <a:off x="694617" y="8750300"/>
            <a:ext cx="278486"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24</a:t>
            </a:fld>
            <a:endParaRPr/>
          </a:p>
        </p:txBody>
      </p:sp>
      <p:sp>
        <p:nvSpPr>
          <p:cNvPr id="436" name="Shape 436"/>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Paris Classification 1/2</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8" name="Chart 438"/>
          <p:cNvGraphicFramePr/>
          <p:nvPr/>
        </p:nvGraphicFramePr>
        <p:xfrm>
          <a:off x="11814835" y="2293739"/>
          <a:ext cx="3688901" cy="3221084"/>
        </p:xfrm>
        <a:graphic>
          <a:graphicData uri="http://schemas.openxmlformats.org/drawingml/2006/chart">
            <c:chart xmlns:c="http://schemas.openxmlformats.org/drawingml/2006/chart" xmlns:r="http://schemas.openxmlformats.org/officeDocument/2006/relationships" r:id="rId2"/>
          </a:graphicData>
        </a:graphic>
      </p:graphicFrame>
      <p:sp>
        <p:nvSpPr>
          <p:cNvPr id="439" name="Shape 439"/>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440" name="Shape 440"/>
          <p:cNvSpPr/>
          <p:nvPr/>
        </p:nvSpPr>
        <p:spPr>
          <a:xfrm>
            <a:off x="533399" y="12573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Results</a:t>
            </a:r>
          </a:p>
        </p:txBody>
      </p:sp>
      <p:sp>
        <p:nvSpPr>
          <p:cNvPr id="441" name="Shape 441"/>
          <p:cNvSpPr/>
          <p:nvPr/>
        </p:nvSpPr>
        <p:spPr>
          <a:xfrm>
            <a:off x="11054868" y="1442313"/>
            <a:ext cx="4965701" cy="7239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469900">
              <a:buClr>
                <a:srgbClr val="000000"/>
              </a:buClr>
              <a:defRPr sz="2000" b="1">
                <a:solidFill>
                  <a:srgbClr val="444444"/>
                </a:solidFill>
                <a:uFill>
                  <a:solidFill>
                    <a:srgbClr val="444444"/>
                  </a:solidFill>
                </a:uFill>
                <a:latin typeface="+mn-lt"/>
                <a:ea typeface="+mn-ea"/>
                <a:cs typeface="+mn-cs"/>
                <a:sym typeface="Gotham"/>
              </a:defRPr>
            </a:lvl1pPr>
          </a:lstStyle>
          <a:p>
            <a:r>
              <a:t>Specificity of pCLE for the detection of biliopancreatic malignancy</a:t>
            </a:r>
          </a:p>
        </p:txBody>
      </p:sp>
      <p:sp>
        <p:nvSpPr>
          <p:cNvPr id="442" name="Shape 442"/>
          <p:cNvSpPr>
            <a:spLocks noGrp="1"/>
          </p:cNvSpPr>
          <p:nvPr>
            <p:ph type="sldNum" sz="quarter" idx="2"/>
          </p:nvPr>
        </p:nvSpPr>
        <p:spPr>
          <a:xfrm>
            <a:off x="699646" y="8750300"/>
            <a:ext cx="273457"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25</a:t>
            </a:fld>
            <a:endParaRPr/>
          </a:p>
        </p:txBody>
      </p:sp>
      <p:sp>
        <p:nvSpPr>
          <p:cNvPr id="443" name="Shape 443"/>
          <p:cNvSpPr/>
          <p:nvPr/>
        </p:nvSpPr>
        <p:spPr>
          <a:xfrm>
            <a:off x="597724" y="1892300"/>
            <a:ext cx="10236201" cy="170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lnSpc>
                <a:spcPct val="110000"/>
              </a:lnSpc>
              <a:spcBef>
                <a:spcPts val="9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Identified 4 descriptive criteria specific to benign inflammatory conditions (illustrations below)</a:t>
            </a:r>
          </a:p>
          <a:p>
            <a:pPr marL="30963" marR="30963" defTabSz="698500">
              <a:lnSpc>
                <a:spcPct val="110000"/>
              </a:lnSpc>
              <a:spcBef>
                <a:spcPts val="9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Improved specificity using the Paris classification for the characterization of inflammatory strictures</a:t>
            </a:r>
          </a:p>
        </p:txBody>
      </p:sp>
      <p:sp>
        <p:nvSpPr>
          <p:cNvPr id="444" name="Shape 444"/>
          <p:cNvSpPr/>
          <p:nvPr/>
        </p:nvSpPr>
        <p:spPr>
          <a:xfrm>
            <a:off x="0" y="87666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solidFill>
                  <a:srgbClr val="444444"/>
                </a:solidFill>
                <a:uFill>
                  <a:solidFill>
                    <a:srgbClr val="444444"/>
                  </a:solidFill>
                </a:uFill>
                <a:latin typeface="+mn-lt"/>
                <a:ea typeface="+mn-ea"/>
                <a:cs typeface="+mn-cs"/>
                <a:sym typeface="Gotham"/>
              </a:defRPr>
            </a:lvl1pPr>
          </a:lstStyle>
          <a:p>
            <a:r>
              <a:t>Caillol, F. et al. Refined Probe-Based Confocal Laser Endomicroscopy Classification for Biliary Strictures: The Paris Classification, Dig dis Sci, 2013</a:t>
            </a:r>
          </a:p>
        </p:txBody>
      </p:sp>
      <p:sp>
        <p:nvSpPr>
          <p:cNvPr id="445" name="Shape 445"/>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Paris Classification 2/2</a:t>
            </a:r>
          </a:p>
        </p:txBody>
      </p:sp>
      <p:pic>
        <p:nvPicPr>
          <p:cNvPr id="446" name="Capture d’écran 2013-08-26 à 19.27.1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300" y="4038600"/>
            <a:ext cx="3175000" cy="2293056"/>
          </a:xfrm>
          <a:prstGeom prst="rect">
            <a:avLst/>
          </a:prstGeom>
          <a:ln w="12700">
            <a:miter lim="400000"/>
          </a:ln>
        </p:spPr>
      </p:pic>
      <p:pic>
        <p:nvPicPr>
          <p:cNvPr id="447" name="Capture d’écran 2013-08-26 à 19.27.2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4100" y="5803900"/>
            <a:ext cx="3175000" cy="2272704"/>
          </a:xfrm>
          <a:prstGeom prst="rect">
            <a:avLst/>
          </a:prstGeom>
          <a:ln w="12700">
            <a:miter lim="400000"/>
          </a:ln>
        </p:spPr>
      </p:pic>
      <p:pic>
        <p:nvPicPr>
          <p:cNvPr id="448" name="Capture d’écran 2013-08-26 à 19.27.28.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5700" y="5829300"/>
            <a:ext cx="3175000" cy="2286272"/>
          </a:xfrm>
          <a:prstGeom prst="rect">
            <a:avLst/>
          </a:prstGeom>
          <a:ln w="12700">
            <a:miter lim="400000"/>
          </a:ln>
        </p:spPr>
      </p:pic>
      <p:pic>
        <p:nvPicPr>
          <p:cNvPr id="449" name="Capture d’écran 2013-08-26 à 19.27.33.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19900" y="4051300"/>
            <a:ext cx="3175000" cy="2272703"/>
          </a:xfrm>
          <a:prstGeom prst="rect">
            <a:avLst/>
          </a:prstGeom>
          <a:ln w="12700">
            <a:miter lim="400000"/>
          </a:ln>
        </p:spPr>
      </p:pic>
      <p:sp>
        <p:nvSpPr>
          <p:cNvPr id="450" name="Shape 450"/>
          <p:cNvSpPr/>
          <p:nvPr/>
        </p:nvSpPr>
        <p:spPr>
          <a:xfrm>
            <a:off x="873223" y="6338236"/>
            <a:ext cx="2159001" cy="558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965200">
              <a:buClr>
                <a:srgbClr val="000000"/>
              </a:buClr>
              <a:defRPr sz="1400">
                <a:solidFill>
                  <a:srgbClr val="606060"/>
                </a:solidFill>
                <a:uFill>
                  <a:solidFill>
                    <a:srgbClr val="000000"/>
                  </a:solidFill>
                </a:uFill>
                <a:latin typeface="+mj-lt"/>
                <a:ea typeface="+mj-ea"/>
                <a:cs typeface="+mj-cs"/>
                <a:sym typeface="Gotham Medium"/>
              </a:defRPr>
            </a:lvl1pPr>
          </a:lstStyle>
          <a:p>
            <a:r>
              <a:t>Thickened reticular structures</a:t>
            </a:r>
          </a:p>
        </p:txBody>
      </p:sp>
      <p:sp>
        <p:nvSpPr>
          <p:cNvPr id="451" name="Shape 451"/>
          <p:cNvSpPr/>
          <p:nvPr/>
        </p:nvSpPr>
        <p:spPr>
          <a:xfrm>
            <a:off x="4102100" y="8089900"/>
            <a:ext cx="2159000" cy="254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defTabSz="965200">
              <a:buClr>
                <a:srgbClr val="000000"/>
              </a:buClr>
              <a:defRPr sz="1400">
                <a:solidFill>
                  <a:srgbClr val="606060"/>
                </a:solidFill>
                <a:uFill>
                  <a:solidFill>
                    <a:srgbClr val="000000"/>
                  </a:solidFill>
                </a:uFill>
                <a:latin typeface="+mj-lt"/>
                <a:ea typeface="+mj-ea"/>
                <a:cs typeface="+mj-cs"/>
                <a:sym typeface="Gotham Medium"/>
              </a:defRPr>
            </a:lvl1pPr>
          </a:lstStyle>
          <a:p>
            <a:r>
              <a:t>Multiple white bands</a:t>
            </a:r>
          </a:p>
        </p:txBody>
      </p:sp>
      <p:sp>
        <p:nvSpPr>
          <p:cNvPr id="452" name="Shape 452"/>
          <p:cNvSpPr/>
          <p:nvPr/>
        </p:nvSpPr>
        <p:spPr>
          <a:xfrm>
            <a:off x="7150100" y="6388100"/>
            <a:ext cx="2476500" cy="457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965200">
              <a:buClr>
                <a:srgbClr val="000000"/>
              </a:buClr>
              <a:defRPr sz="1400">
                <a:solidFill>
                  <a:srgbClr val="606060"/>
                </a:solidFill>
                <a:uFill>
                  <a:solidFill>
                    <a:srgbClr val="000000"/>
                  </a:solidFill>
                </a:uFill>
                <a:latin typeface="+mj-lt"/>
                <a:ea typeface="+mj-ea"/>
                <a:cs typeface="+mj-cs"/>
                <a:sym typeface="Gotham Medium"/>
              </a:defRPr>
            </a:lvl1pPr>
          </a:lstStyle>
          <a:p>
            <a:r>
              <a:t>Dark granular pattern in scales</a:t>
            </a:r>
          </a:p>
        </p:txBody>
      </p:sp>
      <p:sp>
        <p:nvSpPr>
          <p:cNvPr id="453" name="Shape 453"/>
          <p:cNvSpPr/>
          <p:nvPr/>
        </p:nvSpPr>
        <p:spPr>
          <a:xfrm>
            <a:off x="10058400" y="8140700"/>
            <a:ext cx="3175000" cy="27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defTabSz="965200">
              <a:buClr>
                <a:srgbClr val="000000"/>
              </a:buClr>
              <a:defRPr sz="1400">
                <a:solidFill>
                  <a:srgbClr val="606060"/>
                </a:solidFill>
                <a:uFill>
                  <a:solidFill>
                    <a:srgbClr val="000000"/>
                  </a:solidFill>
                </a:uFill>
                <a:latin typeface="+mj-lt"/>
                <a:ea typeface="+mj-ea"/>
                <a:cs typeface="+mj-cs"/>
                <a:sym typeface="Gotham Medium"/>
              </a:defRPr>
            </a:lvl1pPr>
          </a:lstStyle>
          <a:p>
            <a:r>
              <a:t>Increased space between scales</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456" name="Shape 456"/>
          <p:cNvSpPr/>
          <p:nvPr/>
        </p:nvSpPr>
        <p:spPr>
          <a:xfrm>
            <a:off x="630161" y="2018744"/>
            <a:ext cx="15303501" cy="1574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1" indent="0" defTabSz="1092200">
              <a:lnSpc>
                <a:spcPct val="110000"/>
              </a:lnSpc>
              <a:buClr>
                <a:srgbClr val="58A7DA"/>
              </a:buClr>
              <a:defRPr sz="2400">
                <a:solidFill>
                  <a:srgbClr val="232323"/>
                </a:solidFill>
                <a:uFill>
                  <a:solidFill>
                    <a:srgbClr val="232323"/>
                  </a:solidFill>
                </a:uFill>
                <a:latin typeface="+mn-lt"/>
                <a:ea typeface="+mn-ea"/>
                <a:cs typeface="+mn-cs"/>
                <a:sym typeface="Gotham"/>
              </a:defRPr>
            </a:pPr>
            <a:r>
              <a:t>To prospectively </a:t>
            </a:r>
            <a:r>
              <a:rPr b="1"/>
              <a:t>validate  the diagnostic performance of pCLE</a:t>
            </a:r>
            <a:r>
              <a:t>, including inflammatory Paris criteria, </a:t>
            </a:r>
            <a:r>
              <a:rPr b="1"/>
              <a:t>in the detection of biliary cancer</a:t>
            </a:r>
            <a:r>
              <a:t> and compare it with the performance of alternative diagnostic strategies</a:t>
            </a:r>
          </a:p>
        </p:txBody>
      </p:sp>
      <p:sp>
        <p:nvSpPr>
          <p:cNvPr id="457" name="Shape 457"/>
          <p:cNvSpPr/>
          <p:nvPr/>
        </p:nvSpPr>
        <p:spPr>
          <a:xfrm>
            <a:off x="723900" y="13970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458" name="Shape 458"/>
          <p:cNvSpPr/>
          <p:nvPr/>
        </p:nvSpPr>
        <p:spPr>
          <a:xfrm>
            <a:off x="698499" y="37719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459" name="Shape 459"/>
          <p:cNvSpPr/>
          <p:nvPr/>
        </p:nvSpPr>
        <p:spPr>
          <a:xfrm>
            <a:off x="660400" y="4508500"/>
            <a:ext cx="7683500" cy="30886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Prospective observational multi-center study </a:t>
            </a:r>
            <a:br/>
            <a:r>
              <a:t>(6 centers)</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Enrolled 136 patients, evaluated 112 patients</a:t>
            </a:r>
            <a:br/>
            <a:r>
              <a:t>(71 malignant, 41 benign) </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Clinical, ERCP, tissue sampling and pCLE data collected prospectively</a:t>
            </a:r>
          </a:p>
          <a:p>
            <a:pPr marL="172800" lvl="1" indent="-172800" defTabSz="1092200">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6months to 1 year FU for all patients</a:t>
            </a:r>
          </a:p>
        </p:txBody>
      </p:sp>
      <p:sp>
        <p:nvSpPr>
          <p:cNvPr id="460" name="Shape 460"/>
          <p:cNvSpPr>
            <a:spLocks noGrp="1"/>
          </p:cNvSpPr>
          <p:nvPr>
            <p:ph type="sldNum" sz="quarter" idx="2"/>
          </p:nvPr>
        </p:nvSpPr>
        <p:spPr>
          <a:xfrm>
            <a:off x="694312" y="8750300"/>
            <a:ext cx="278791"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26</a:t>
            </a:fld>
            <a:endParaRPr/>
          </a:p>
        </p:txBody>
      </p:sp>
      <p:sp>
        <p:nvSpPr>
          <p:cNvPr id="461" name="Shape 461"/>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FOCUS Study 1/2</a:t>
            </a:r>
          </a:p>
        </p:txBody>
      </p:sp>
      <p:sp>
        <p:nvSpPr>
          <p:cNvPr id="462" name="Shape 462"/>
          <p:cNvSpPr/>
          <p:nvPr/>
        </p:nvSpPr>
        <p:spPr>
          <a:xfrm>
            <a:off x="-114300" y="84872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solidFill>
                  <a:srgbClr val="444444"/>
                </a:solidFill>
                <a:uFill>
                  <a:solidFill>
                    <a:srgbClr val="444444"/>
                  </a:solidFill>
                </a:uFill>
                <a:latin typeface="+mn-lt"/>
                <a:ea typeface="+mn-ea"/>
                <a:cs typeface="+mn-cs"/>
                <a:sym typeface="Gotham"/>
              </a:defRPr>
            </a:lvl1pPr>
          </a:lstStyle>
          <a:p>
            <a:r>
              <a:t>Slivka, A. et al. Validation of the diagnostic accuracy of pCLE for the characterization of indeterminate biliary strictures: results of a prospective multi-center international study, GI Endoscopy, 2015</a:t>
            </a:r>
          </a:p>
        </p:txBody>
      </p:sp>
      <p:pic>
        <p:nvPicPr>
          <p:cNvPr id="463" name="droppedImag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1200" y="3275965"/>
            <a:ext cx="7315200" cy="5080636"/>
          </a:xfrm>
          <a:prstGeom prst="rect">
            <a:avLst/>
          </a:prstGeom>
          <a:ln w="12700">
            <a:miter lim="400000"/>
          </a:ln>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466" name="Shape 466"/>
          <p:cNvSpPr/>
          <p:nvPr/>
        </p:nvSpPr>
        <p:spPr>
          <a:xfrm>
            <a:off x="469899" y="13970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Results</a:t>
            </a:r>
          </a:p>
        </p:txBody>
      </p:sp>
      <p:sp>
        <p:nvSpPr>
          <p:cNvPr id="467" name="Shape 467"/>
          <p:cNvSpPr>
            <a:spLocks noGrp="1"/>
          </p:cNvSpPr>
          <p:nvPr>
            <p:ph type="sldNum" sz="quarter" idx="2"/>
          </p:nvPr>
        </p:nvSpPr>
        <p:spPr>
          <a:xfrm>
            <a:off x="703913" y="8750300"/>
            <a:ext cx="269190"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27</a:t>
            </a:fld>
            <a:endParaRPr/>
          </a:p>
        </p:txBody>
      </p:sp>
      <p:sp>
        <p:nvSpPr>
          <p:cNvPr id="468" name="Shape 468"/>
          <p:cNvSpPr/>
          <p:nvPr/>
        </p:nvSpPr>
        <p:spPr>
          <a:xfrm>
            <a:off x="546924" y="1981200"/>
            <a:ext cx="10236201" cy="2870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lnSpc>
                <a:spcPct val="110000"/>
              </a:lnSpc>
              <a:spcBef>
                <a:spcPts val="900"/>
              </a:spcBef>
              <a:buClr>
                <a:srgbClr val="58A7DA"/>
              </a:buClr>
              <a:buSzPct val="125000"/>
              <a:buChar char="•"/>
              <a:defRPr sz="2400">
                <a:solidFill>
                  <a:srgbClr val="444444"/>
                </a:solidFill>
                <a:uFill>
                  <a:solidFill>
                    <a:srgbClr val="444444"/>
                  </a:solidFill>
                </a:uFill>
                <a:latin typeface="+mn-lt"/>
                <a:ea typeface="+mn-ea"/>
                <a:cs typeface="+mn-cs"/>
                <a:sym typeface="Gotham"/>
              </a:defRPr>
            </a:pPr>
            <a:r>
              <a:rPr>
                <a:solidFill>
                  <a:srgbClr val="232323"/>
                </a:solidFill>
                <a:uFill>
                  <a:solidFill>
                    <a:srgbClr val="232323"/>
                  </a:solidFill>
                </a:uFill>
              </a:rPr>
              <a:t>Tissue sampling detected</a:t>
            </a:r>
            <a:r>
              <a:t> </a:t>
            </a:r>
            <a:r>
              <a:rPr b="1">
                <a:solidFill>
                  <a:srgbClr val="1DAFE9"/>
                </a:solidFill>
                <a:uFill>
                  <a:solidFill>
                    <a:srgbClr val="1DAFE9"/>
                  </a:solidFill>
                </a:uFill>
              </a:rPr>
              <a:t>40</a:t>
            </a:r>
            <a:r>
              <a:t> </a:t>
            </a:r>
            <a:r>
              <a:rPr>
                <a:solidFill>
                  <a:srgbClr val="232323"/>
                </a:solidFill>
                <a:uFill>
                  <a:solidFill>
                    <a:srgbClr val="232323"/>
                  </a:solidFill>
                </a:uFill>
              </a:rPr>
              <a:t>patients with cancer, and was </a:t>
            </a:r>
            <a:r>
              <a:rPr b="1">
                <a:solidFill>
                  <a:srgbClr val="232323"/>
                </a:solidFill>
                <a:uFill>
                  <a:solidFill>
                    <a:srgbClr val="232323"/>
                  </a:solidFill>
                </a:uFill>
              </a:rPr>
              <a:t>inconclusive for 63%</a:t>
            </a:r>
            <a:r>
              <a:rPr>
                <a:solidFill>
                  <a:srgbClr val="232323"/>
                </a:solidFill>
                <a:uFill>
                  <a:solidFill>
                    <a:srgbClr val="232323"/>
                  </a:solidFill>
                </a:uFill>
              </a:rPr>
              <a:t> (n=72) of patients</a:t>
            </a:r>
          </a:p>
          <a:p>
            <a:pPr marL="30963" marR="30963" defTabSz="698500">
              <a:lnSpc>
                <a:spcPct val="110000"/>
              </a:lnSpc>
              <a:spcBef>
                <a:spcPts val="900"/>
              </a:spcBef>
              <a:buClr>
                <a:srgbClr val="58A7DA"/>
              </a:buClr>
              <a:buSzPct val="125000"/>
              <a:buChar char="•"/>
              <a:defRPr sz="2400">
                <a:solidFill>
                  <a:srgbClr val="444444"/>
                </a:solidFill>
                <a:uFill>
                  <a:solidFill>
                    <a:srgbClr val="444444"/>
                  </a:solidFill>
                </a:uFill>
                <a:latin typeface="+mn-lt"/>
                <a:ea typeface="+mn-ea"/>
                <a:cs typeface="+mn-cs"/>
                <a:sym typeface="Gotham"/>
              </a:defRPr>
            </a:pPr>
            <a:r>
              <a:rPr>
                <a:solidFill>
                  <a:srgbClr val="232323"/>
                </a:solidFill>
                <a:uFill>
                  <a:solidFill>
                    <a:srgbClr val="232323"/>
                  </a:solidFill>
                </a:uFill>
              </a:rPr>
              <a:t>In patients with indeterminate tissue sampling, ERCP and pCLE</a:t>
            </a:r>
            <a:r>
              <a:t> </a:t>
            </a:r>
          </a:p>
          <a:p>
            <a:pPr marL="297663" marR="30963" lvl="1" indent="0" defTabSz="698500">
              <a:lnSpc>
                <a:spcPct val="110000"/>
              </a:lnSpc>
              <a:spcBef>
                <a:spcPts val="900"/>
              </a:spcBef>
              <a:buClr>
                <a:srgbClr val="58A7DA"/>
              </a:buClr>
              <a:buSzPct val="125000"/>
              <a:buChar char="•"/>
              <a:defRPr sz="2400">
                <a:solidFill>
                  <a:srgbClr val="444444"/>
                </a:solidFill>
                <a:uFill>
                  <a:solidFill>
                    <a:srgbClr val="444444"/>
                  </a:solidFill>
                </a:uFill>
                <a:latin typeface="+mn-lt"/>
                <a:ea typeface="+mn-ea"/>
                <a:cs typeface="+mn-cs"/>
                <a:sym typeface="Gotham"/>
              </a:defRPr>
            </a:pPr>
            <a:r>
              <a:t> detected </a:t>
            </a:r>
            <a:r>
              <a:rPr b="1">
                <a:solidFill>
                  <a:srgbClr val="FF4013"/>
                </a:solidFill>
                <a:uFill>
                  <a:solidFill>
                    <a:srgbClr val="FF4013"/>
                  </a:solidFill>
                </a:uFill>
              </a:rPr>
              <a:t>24</a:t>
            </a:r>
            <a:r>
              <a:rPr b="1"/>
              <a:t> </a:t>
            </a:r>
            <a:r>
              <a:rPr b="1">
                <a:solidFill>
                  <a:srgbClr val="232323"/>
                </a:solidFill>
                <a:uFill>
                  <a:solidFill>
                    <a:srgbClr val="232323"/>
                  </a:solidFill>
                </a:uFill>
              </a:rPr>
              <a:t>additional patients with cancer</a:t>
            </a:r>
            <a:endParaRPr>
              <a:solidFill>
                <a:srgbClr val="232323"/>
              </a:solidFill>
              <a:uFill>
                <a:solidFill>
                  <a:srgbClr val="232323"/>
                </a:solidFill>
              </a:uFill>
            </a:endParaRPr>
          </a:p>
          <a:p>
            <a:pPr marL="297663" marR="30963" lvl="1" indent="0" defTabSz="698500">
              <a:lnSpc>
                <a:spcPct val="110000"/>
              </a:lnSpc>
              <a:spcBef>
                <a:spcPts val="900"/>
              </a:spcBef>
              <a:buClr>
                <a:srgbClr val="58A7DA"/>
              </a:buClr>
              <a:buSzPct val="125000"/>
              <a:buChar char="•"/>
              <a:defRPr sz="2400">
                <a:solidFill>
                  <a:srgbClr val="444444"/>
                </a:solidFill>
                <a:uFill>
                  <a:solidFill>
                    <a:srgbClr val="444444"/>
                  </a:solidFill>
                </a:uFill>
                <a:latin typeface="+mn-lt"/>
                <a:ea typeface="+mn-ea"/>
                <a:cs typeface="+mn-cs"/>
                <a:sym typeface="Gotham"/>
              </a:defRPr>
            </a:pPr>
            <a:r>
              <a:rPr>
                <a:solidFill>
                  <a:srgbClr val="232323"/>
                </a:solidFill>
                <a:uFill>
                  <a:solidFill>
                    <a:srgbClr val="232323"/>
                  </a:solidFill>
                </a:uFill>
              </a:rPr>
              <a:t> </a:t>
            </a:r>
            <a:r>
              <a:rPr b="1">
                <a:solidFill>
                  <a:srgbClr val="232323"/>
                </a:solidFill>
                <a:uFill>
                  <a:solidFill>
                    <a:srgbClr val="232323"/>
                  </a:solidFill>
                </a:uFill>
              </a:rPr>
              <a:t>ruled out cancer in</a:t>
            </a:r>
            <a:r>
              <a:rPr b="1"/>
              <a:t> </a:t>
            </a:r>
            <a:r>
              <a:rPr b="1">
                <a:solidFill>
                  <a:srgbClr val="96D35F"/>
                </a:solidFill>
                <a:uFill>
                  <a:solidFill>
                    <a:srgbClr val="96D35F"/>
                  </a:solidFill>
                </a:uFill>
              </a:rPr>
              <a:t>30</a:t>
            </a:r>
            <a:r>
              <a:rPr b="1"/>
              <a:t> </a:t>
            </a:r>
            <a:r>
              <a:rPr b="1">
                <a:solidFill>
                  <a:srgbClr val="232323"/>
                </a:solidFill>
                <a:uFill>
                  <a:solidFill>
                    <a:srgbClr val="232323"/>
                  </a:solidFill>
                </a:uFill>
              </a:rPr>
              <a:t>patients</a:t>
            </a:r>
            <a:r>
              <a:rPr>
                <a:solidFill>
                  <a:srgbClr val="232323"/>
                </a:solidFill>
                <a:uFill>
                  <a:solidFill>
                    <a:srgbClr val="232323"/>
                  </a:solidFill>
                </a:uFill>
              </a:rPr>
              <a:t> with benign strictures</a:t>
            </a:r>
          </a:p>
          <a:p>
            <a:pPr marL="297663" marR="30963" lvl="1" indent="0" defTabSz="698500">
              <a:lnSpc>
                <a:spcPct val="110000"/>
              </a:lnSpc>
              <a:spcBef>
                <a:spcPts val="900"/>
              </a:spcBef>
              <a:buClr>
                <a:srgbClr val="58A7DA"/>
              </a:buClr>
              <a:buSzPct val="125000"/>
              <a:buChar char="•"/>
              <a:defRPr sz="2400">
                <a:solidFill>
                  <a:srgbClr val="444444"/>
                </a:solidFill>
                <a:uFill>
                  <a:solidFill>
                    <a:srgbClr val="444444"/>
                  </a:solidFill>
                </a:uFill>
                <a:latin typeface="+mn-lt"/>
                <a:ea typeface="+mn-ea"/>
                <a:cs typeface="+mn-cs"/>
                <a:sym typeface="Gotham"/>
              </a:defRPr>
            </a:pPr>
            <a:r>
              <a:rPr>
                <a:solidFill>
                  <a:srgbClr val="232323"/>
                </a:solidFill>
                <a:uFill>
                  <a:solidFill>
                    <a:srgbClr val="232323"/>
                  </a:solidFill>
                </a:uFill>
              </a:rPr>
              <a:t> leaving only </a:t>
            </a:r>
            <a:r>
              <a:rPr b="1">
                <a:solidFill>
                  <a:srgbClr val="232323"/>
                </a:solidFill>
                <a:uFill>
                  <a:solidFill>
                    <a:srgbClr val="232323"/>
                  </a:solidFill>
                </a:uFill>
              </a:rPr>
              <a:t>18 patients indeterminate</a:t>
            </a:r>
            <a:r>
              <a:rPr>
                <a:solidFill>
                  <a:srgbClr val="232323"/>
                </a:solidFill>
                <a:uFill>
                  <a:solidFill>
                    <a:srgbClr val="232323"/>
                  </a:solidFill>
                </a:uFill>
              </a:rPr>
              <a:t> in the end</a:t>
            </a:r>
          </a:p>
        </p:txBody>
      </p:sp>
      <p:graphicFrame>
        <p:nvGraphicFramePr>
          <p:cNvPr id="469" name="Table 469"/>
          <p:cNvGraphicFramePr/>
          <p:nvPr/>
        </p:nvGraphicFramePr>
        <p:xfrm>
          <a:off x="622300" y="5181600"/>
          <a:ext cx="9144000" cy="3026371"/>
        </p:xfrm>
        <a:graphic>
          <a:graphicData uri="http://schemas.openxmlformats.org/drawingml/2006/table">
            <a:tbl>
              <a:tblPr bandRow="1">
                <a:tableStyleId>{8F44A2F1-9E1F-4B54-A3A2-5F16C0AD49E2}</a:tableStyleId>
              </a:tblPr>
              <a:tblGrid>
                <a:gridCol w="2229496"/>
                <a:gridCol w="1391809"/>
                <a:gridCol w="1533504"/>
                <a:gridCol w="1150342"/>
                <a:gridCol w="1278003"/>
                <a:gridCol w="1560843"/>
              </a:tblGrid>
              <a:tr h="780823">
                <a:tc>
                  <a:txBody>
                    <a:bodyPr/>
                    <a:lstStyle/>
                    <a:p>
                      <a:pPr marL="53576">
                        <a:lnSpc>
                          <a:spcPct val="83000"/>
                        </a:lnSpc>
                        <a:buClr>
                          <a:srgbClr val="000000"/>
                        </a:buClr>
                        <a:buFont typeface="Wingdings"/>
                        <a:defRPr sz="1600" b="1">
                          <a:solidFill>
                            <a:srgbClr val="444444"/>
                          </a:solidFill>
                          <a:uFill>
                            <a:solidFill>
                              <a:srgbClr val="000000"/>
                            </a:solidFill>
                          </a:uFill>
                          <a:latin typeface="+mn-lt"/>
                          <a:ea typeface="+mn-ea"/>
                          <a:cs typeface="+mn-cs"/>
                          <a:sym typeface="Gotham"/>
                        </a:defRPr>
                      </a:pPr>
                      <a:r>
                        <a:t>All patients  (n=112)</a:t>
                      </a:r>
                    </a:p>
                    <a:p>
                      <a:pPr marL="53576">
                        <a:lnSpc>
                          <a:spcPct val="83000"/>
                        </a:lnSpc>
                        <a:buClr>
                          <a:srgbClr val="000000"/>
                        </a:buClr>
                        <a:buFont typeface="Wingdings"/>
                        <a:defRPr sz="1600">
                          <a:solidFill>
                            <a:srgbClr val="444444"/>
                          </a:solidFill>
                          <a:uFill>
                            <a:solidFill>
                              <a:srgbClr val="000000"/>
                            </a:solidFill>
                          </a:uFill>
                          <a:latin typeface="+mn-lt"/>
                          <a:ea typeface="+mn-ea"/>
                          <a:cs typeface="+mn-cs"/>
                          <a:sym typeface="Gotham"/>
                        </a:defRPr>
                      </a:pPr>
                      <a:r>
                        <a:t>Prevalence= 63%</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Sensitivity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Specificity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PPV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NPV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defRPr sz="1800">
                          <a:solidFill>
                            <a:srgbClr val="000000"/>
                          </a:solidFill>
                        </a:defRPr>
                      </a:pPr>
                      <a:r>
                        <a:rPr sz="1600" b="1">
                          <a:solidFill>
                            <a:srgbClr val="444444"/>
                          </a:solidFill>
                          <a:uFill>
                            <a:solidFill>
                              <a:srgbClr val="000000"/>
                            </a:solidFill>
                          </a:uFill>
                          <a:latin typeface="+mn-lt"/>
                          <a:ea typeface="+mn-ea"/>
                          <a:cs typeface="+mn-cs"/>
                          <a:sym typeface="Gotham"/>
                        </a:rPr>
                        <a:t>Accuracy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r>
              <a:tr h="557710">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Tissue sampling</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58A7DA"/>
                          </a:solidFill>
                          <a:latin typeface="+mn-lt"/>
                          <a:ea typeface="+mn-ea"/>
                          <a:cs typeface="+mn-cs"/>
                          <a:sym typeface="Gotham"/>
                        </a:rPr>
                        <a:t>56 %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100 %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100 %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57 %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72 %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562577">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ERCP + Tissue sampling</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85 %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69 %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83 %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58A7DA"/>
                          </a:solidFill>
                          <a:latin typeface="+mn-lt"/>
                          <a:ea typeface="+mn-ea"/>
                          <a:cs typeface="+mn-cs"/>
                          <a:sym typeface="Gotham"/>
                        </a:rPr>
                        <a:t>73 %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58A7DA"/>
                          </a:solidFill>
                          <a:latin typeface="+mn-lt"/>
                          <a:ea typeface="+mn-ea"/>
                          <a:cs typeface="+mn-cs"/>
                          <a:sym typeface="Gotham"/>
                        </a:rPr>
                        <a:t>79 %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516294">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ERCP + pCLE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89 %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71 %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84 %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78 %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82 %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608964">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ERCP + Tissue sampling + pCLE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58A7DA"/>
                          </a:solidFill>
                          <a:latin typeface="+mn-lt"/>
                          <a:ea typeface="+mn-ea"/>
                          <a:cs typeface="+mn-cs"/>
                          <a:sym typeface="Gotham"/>
                        </a:rPr>
                        <a:t>89 %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88 %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93 %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58A7DA"/>
                          </a:solidFill>
                          <a:latin typeface="+mn-lt"/>
                          <a:ea typeface="+mn-ea"/>
                          <a:cs typeface="+mn-cs"/>
                          <a:sym typeface="Gotham"/>
                        </a:rPr>
                        <a:t>82 %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58A7DA"/>
                          </a:solidFill>
                          <a:latin typeface="+mn-lt"/>
                          <a:ea typeface="+mn-ea"/>
                          <a:cs typeface="+mn-cs"/>
                          <a:sym typeface="Gotham"/>
                        </a:rPr>
                        <a:t>88 %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bl>
          </a:graphicData>
        </a:graphic>
      </p:graphicFrame>
      <p:sp>
        <p:nvSpPr>
          <p:cNvPr id="470" name="Shape 470"/>
          <p:cNvSpPr/>
          <p:nvPr/>
        </p:nvSpPr>
        <p:spPr>
          <a:xfrm>
            <a:off x="-114300" y="84872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solidFill>
                  <a:srgbClr val="444444"/>
                </a:solidFill>
                <a:uFill>
                  <a:solidFill>
                    <a:srgbClr val="444444"/>
                  </a:solidFill>
                </a:uFill>
                <a:latin typeface="+mn-lt"/>
                <a:ea typeface="+mn-ea"/>
                <a:cs typeface="+mn-cs"/>
                <a:sym typeface="Gotham"/>
              </a:defRPr>
            </a:lvl1pPr>
          </a:lstStyle>
          <a:p>
            <a:r>
              <a:t>Slivka, A. et al. Validation of the diagnostic accuracy of pCLE for the characterization of indeterminate biliary strictures: results of a prospective multi-center international study, GI Endoscopy, 2015</a:t>
            </a:r>
          </a:p>
        </p:txBody>
      </p:sp>
      <p:sp>
        <p:nvSpPr>
          <p:cNvPr id="471" name="Shape 471"/>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FOCUS Study 1/2</a:t>
            </a:r>
          </a:p>
        </p:txBody>
      </p:sp>
      <p:grpSp>
        <p:nvGrpSpPr>
          <p:cNvPr id="584" name="Group 584"/>
          <p:cNvGrpSpPr/>
          <p:nvPr/>
        </p:nvGrpSpPr>
        <p:grpSpPr>
          <a:xfrm>
            <a:off x="9753600" y="1415256"/>
            <a:ext cx="6453188" cy="4343229"/>
            <a:chOff x="0" y="56356"/>
            <a:chExt cx="6453187" cy="4343228"/>
          </a:xfrm>
        </p:grpSpPr>
        <p:pic>
          <p:nvPicPr>
            <p:cNvPr id="472"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57200" y="56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73"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56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74"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911600" y="56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75"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320800" y="56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76"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89000" y="56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77"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765300" y="56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78"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209800" y="56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79"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16200" y="56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80"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060700" y="56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81"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492500" y="56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82"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73100" y="3992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83"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15900" y="3992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84"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127500" y="3992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85"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36700" y="3992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86"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92200" y="3992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87"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81200" y="3992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88"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425700" y="3992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89"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832100" y="3992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90"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276600" y="3992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91"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708400" y="3992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92"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89000" y="754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93"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31800" y="754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94"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343400" y="754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95"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752600" y="754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96"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308100" y="754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97"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197100" y="754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98"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41600" y="754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499"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048000" y="754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00"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492500" y="754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01"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911600" y="754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02"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92200" y="1110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03"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35000" y="1110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04"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559300" y="1110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05"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68500" y="1110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06"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24000" y="1110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07"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413000" y="1110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08"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844800" y="1110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09"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263900" y="1110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10"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708400" y="1110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11"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127500" y="1110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12"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308100" y="1453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13"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50900" y="1453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14"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775200" y="1453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15"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184400" y="1453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16"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739900" y="1453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17"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16200" y="1453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18"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060700" y="1453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19"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479800" y="1453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20"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911600" y="1453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21"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343400" y="14533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22"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24000" y="1808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23"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66800" y="1808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24"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978400" y="1808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25"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387600" y="1808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26"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55800" y="1808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27"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832100" y="1808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28"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276600" y="1808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29"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683000" y="1808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30"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127500" y="1808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31"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559300" y="1808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32"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739900" y="2151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33"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82700" y="2151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34"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194300" y="2151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35"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03500" y="2151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36"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159000" y="2151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37"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048000" y="2151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38"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492500" y="2151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39"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98900" y="2151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40"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343400" y="2151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41"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775200" y="2151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42"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55800" y="2507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43"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498600" y="2507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44"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10200" y="2507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45"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819400" y="2507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46"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374900" y="2507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47"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263900" y="2507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48"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708400" y="2507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49"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114800" y="2507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50"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559300" y="2507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51"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978400" y="25074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52"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159000" y="28630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53"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701800" y="28630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54"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626100" y="28630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55"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035300" y="28630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56"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590800" y="28630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57"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479800" y="28630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58"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911600" y="28630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59"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330700" y="28630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60"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775200" y="28630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61"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194300" y="28630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62"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374900" y="3205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63"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17700" y="3205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64"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842000" y="3205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65"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251200" y="3205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66"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806700" y="3205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67"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683000" y="3205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68"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127500" y="3205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69"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546600" y="3205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70"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978400" y="3205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71"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10200" y="32059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72"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03500" y="3548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73"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146300" y="3548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74"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98900" y="3548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75"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343400" y="3548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76"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749800" y="3548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77"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022600" y="3548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78"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454400" y="3548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79"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194300" y="3548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80"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626100" y="3548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81"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045200" y="35488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82"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362200" y="38917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pic>
          <p:nvPicPr>
            <p:cNvPr id="583" name="400_F_38941745_4CqbXREOATVmocj8cphCUtd0mfqV5UU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819400" y="3891756"/>
              <a:ext cx="407988" cy="507829"/>
            </a:xfrm>
            <a:custGeom>
              <a:avLst/>
              <a:gdLst/>
              <a:ahLst/>
              <a:cxnLst>
                <a:cxn ang="0">
                  <a:pos x="wd2" y="hd2"/>
                </a:cxn>
                <a:cxn ang="5400000">
                  <a:pos x="wd2" y="hd2"/>
                </a:cxn>
                <a:cxn ang="10800000">
                  <a:pos x="wd2" y="hd2"/>
                </a:cxn>
                <a:cxn ang="16200000">
                  <a:pos x="wd2" y="hd2"/>
                </a:cxn>
              </a:cxnLst>
              <a:rect l="0" t="0" r="r" b="b"/>
              <a:pathLst>
                <a:path w="21600" h="20938" extrusionOk="0">
                  <a:moveTo>
                    <a:pt x="11304" y="0"/>
                  </a:moveTo>
                  <a:cubicBezTo>
                    <a:pt x="10854" y="-1"/>
                    <a:pt x="10398" y="157"/>
                    <a:pt x="9665" y="474"/>
                  </a:cubicBezTo>
                  <a:cubicBezTo>
                    <a:pt x="7874" y="1251"/>
                    <a:pt x="7122" y="3719"/>
                    <a:pt x="8321" y="4843"/>
                  </a:cubicBezTo>
                  <a:cubicBezTo>
                    <a:pt x="8835" y="5326"/>
                    <a:pt x="8084" y="5807"/>
                    <a:pt x="4791" y="7134"/>
                  </a:cubicBezTo>
                  <a:cubicBezTo>
                    <a:pt x="1870" y="8311"/>
                    <a:pt x="957" y="8623"/>
                    <a:pt x="0" y="8460"/>
                  </a:cubicBezTo>
                  <a:lnTo>
                    <a:pt x="0" y="10292"/>
                  </a:lnTo>
                  <a:cubicBezTo>
                    <a:pt x="1171" y="10363"/>
                    <a:pt x="2348" y="10357"/>
                    <a:pt x="3467" y="10162"/>
                  </a:cubicBezTo>
                  <a:cubicBezTo>
                    <a:pt x="4881" y="9915"/>
                    <a:pt x="6236" y="9809"/>
                    <a:pt x="6493" y="9932"/>
                  </a:cubicBezTo>
                  <a:cubicBezTo>
                    <a:pt x="6749" y="10056"/>
                    <a:pt x="6573" y="12279"/>
                    <a:pt x="6114" y="14874"/>
                  </a:cubicBezTo>
                  <a:cubicBezTo>
                    <a:pt x="5656" y="17469"/>
                    <a:pt x="5419" y="19879"/>
                    <a:pt x="5589" y="20225"/>
                  </a:cubicBezTo>
                  <a:cubicBezTo>
                    <a:pt x="6266" y="21599"/>
                    <a:pt x="7846" y="20797"/>
                    <a:pt x="9308" y="18311"/>
                  </a:cubicBezTo>
                  <a:cubicBezTo>
                    <a:pt x="10134" y="16906"/>
                    <a:pt x="11006" y="15841"/>
                    <a:pt x="11241" y="15954"/>
                  </a:cubicBezTo>
                  <a:cubicBezTo>
                    <a:pt x="11477" y="16068"/>
                    <a:pt x="12293" y="17216"/>
                    <a:pt x="13069" y="18507"/>
                  </a:cubicBezTo>
                  <a:cubicBezTo>
                    <a:pt x="14391" y="20705"/>
                    <a:pt x="16058" y="21550"/>
                    <a:pt x="16914" y="20471"/>
                  </a:cubicBezTo>
                  <a:cubicBezTo>
                    <a:pt x="17082" y="20260"/>
                    <a:pt x="16820" y="17938"/>
                    <a:pt x="16347" y="15316"/>
                  </a:cubicBezTo>
                  <a:cubicBezTo>
                    <a:pt x="15875" y="12694"/>
                    <a:pt x="15630" y="10354"/>
                    <a:pt x="15822" y="10112"/>
                  </a:cubicBezTo>
                  <a:cubicBezTo>
                    <a:pt x="16136" y="9717"/>
                    <a:pt x="18127" y="9861"/>
                    <a:pt x="20991" y="10489"/>
                  </a:cubicBezTo>
                  <a:cubicBezTo>
                    <a:pt x="21266" y="10549"/>
                    <a:pt x="21451" y="10037"/>
                    <a:pt x="21600" y="8672"/>
                  </a:cubicBezTo>
                  <a:lnTo>
                    <a:pt x="18805" y="7642"/>
                  </a:lnTo>
                  <a:cubicBezTo>
                    <a:pt x="15120" y="6284"/>
                    <a:pt x="13796" y="5292"/>
                    <a:pt x="14708" y="4582"/>
                  </a:cubicBezTo>
                  <a:cubicBezTo>
                    <a:pt x="15766" y="3757"/>
                    <a:pt x="14665" y="1234"/>
                    <a:pt x="12922" y="474"/>
                  </a:cubicBezTo>
                  <a:cubicBezTo>
                    <a:pt x="12200" y="160"/>
                    <a:pt x="11754" y="0"/>
                    <a:pt x="11304" y="0"/>
                  </a:cubicBezTo>
                  <a:close/>
                </a:path>
              </a:pathLst>
            </a:custGeom>
            <a:ln w="12700" cap="flat">
              <a:noFill/>
              <a:miter lim="400000"/>
            </a:ln>
            <a:effectLst/>
          </p:spPr>
        </p:pic>
      </p:grpSp>
      <p:grpSp>
        <p:nvGrpSpPr>
          <p:cNvPr id="617" name="Group 617"/>
          <p:cNvGrpSpPr/>
          <p:nvPr/>
        </p:nvGrpSpPr>
        <p:grpSpPr>
          <a:xfrm>
            <a:off x="11036300" y="3467099"/>
            <a:ext cx="4984354" cy="1593771"/>
            <a:chOff x="0" y="126999"/>
            <a:chExt cx="4984353" cy="1593769"/>
          </a:xfrm>
        </p:grpSpPr>
        <p:grpSp>
          <p:nvGrpSpPr>
            <p:cNvPr id="615" name="Group 615"/>
            <p:cNvGrpSpPr/>
            <p:nvPr/>
          </p:nvGrpSpPr>
          <p:grpSpPr>
            <a:xfrm>
              <a:off x="0" y="126999"/>
              <a:ext cx="4984354" cy="1593771"/>
              <a:chOff x="0" y="126999"/>
              <a:chExt cx="4984353" cy="1593769"/>
            </a:xfrm>
          </p:grpSpPr>
          <p:pic>
            <p:nvPicPr>
              <p:cNvPr id="585"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47700" y="5080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grpSp>
            <p:nvGrpSpPr>
              <p:cNvPr id="614" name="Group 614"/>
              <p:cNvGrpSpPr/>
              <p:nvPr/>
            </p:nvGrpSpPr>
            <p:grpSpPr>
              <a:xfrm>
                <a:off x="0" y="126999"/>
                <a:ext cx="4984354" cy="1593771"/>
                <a:chOff x="0" y="126999"/>
                <a:chExt cx="4984353" cy="1593769"/>
              </a:xfrm>
            </p:grpSpPr>
            <p:pic>
              <p:nvPicPr>
                <p:cNvPr id="586"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63600" y="1651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587"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397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588"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035300" y="8509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589"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127500" y="4953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590"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251075" y="1193800"/>
                  <a:ext cx="425055"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591"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52600" y="1397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592"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24000" y="4953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593"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44500" y="1397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594"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898900" y="8636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595"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06400" y="8636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596"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0500" y="4953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597"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08100" y="1397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598"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92200" y="4953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599"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559300" y="11938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600"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95700" y="11938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601"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127500" y="11938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602"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197100" y="1270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603"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39900" y="8509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604"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467100" y="8509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605"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400300" y="4953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606"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330700" y="8509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607"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63600" y="8509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608"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603500" y="8509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609"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68500" y="4953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610"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171700" y="8509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611"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95400" y="8509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2"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612"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263900" y="4953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pic>
              <p:nvPicPr>
                <p:cNvPr id="613"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93036" y="4953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grpSp>
        </p:grpSp>
        <p:pic>
          <p:nvPicPr>
            <p:cNvPr id="616" name="400_F_38941745_4CqbXREOATVmocj8cphCUtd0mfqV5UU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819400" y="508000"/>
              <a:ext cx="425054" cy="526970"/>
            </a:xfrm>
            <a:custGeom>
              <a:avLst/>
              <a:gdLst/>
              <a:ahLst/>
              <a:cxnLst>
                <a:cxn ang="0">
                  <a:pos x="wd2" y="hd2"/>
                </a:cxn>
                <a:cxn ang="5400000">
                  <a:pos x="wd2" y="hd2"/>
                </a:cxn>
                <a:cxn ang="10800000">
                  <a:pos x="wd2" y="hd2"/>
                </a:cxn>
                <a:cxn ang="16200000">
                  <a:pos x="wd2" y="hd2"/>
                </a:cxn>
              </a:cxnLst>
              <a:rect l="0" t="0" r="r" b="b"/>
              <a:pathLst>
                <a:path w="21600" h="21149" extrusionOk="0">
                  <a:moveTo>
                    <a:pt x="11818" y="0"/>
                  </a:moveTo>
                  <a:cubicBezTo>
                    <a:pt x="9091" y="0"/>
                    <a:pt x="7624" y="1306"/>
                    <a:pt x="7624" y="3727"/>
                  </a:cubicBezTo>
                  <a:cubicBezTo>
                    <a:pt x="7624" y="5306"/>
                    <a:pt x="7411" y="5564"/>
                    <a:pt x="5082" y="6642"/>
                  </a:cubicBezTo>
                  <a:cubicBezTo>
                    <a:pt x="3114" y="7553"/>
                    <a:pt x="1713" y="7762"/>
                    <a:pt x="0" y="7327"/>
                  </a:cubicBezTo>
                  <a:lnTo>
                    <a:pt x="0" y="10687"/>
                  </a:lnTo>
                  <a:lnTo>
                    <a:pt x="1472" y="10640"/>
                  </a:lnTo>
                  <a:cubicBezTo>
                    <a:pt x="3895" y="10566"/>
                    <a:pt x="5997" y="10665"/>
                    <a:pt x="6151" y="10863"/>
                  </a:cubicBezTo>
                  <a:cubicBezTo>
                    <a:pt x="6306" y="11060"/>
                    <a:pt x="6185" y="13217"/>
                    <a:pt x="5869" y="15657"/>
                  </a:cubicBezTo>
                  <a:cubicBezTo>
                    <a:pt x="5400" y="19275"/>
                    <a:pt x="5430" y="20200"/>
                    <a:pt x="6071" y="20706"/>
                  </a:cubicBezTo>
                  <a:cubicBezTo>
                    <a:pt x="7203" y="21600"/>
                    <a:pt x="8413" y="21066"/>
                    <a:pt x="9882" y="19002"/>
                  </a:cubicBezTo>
                  <a:cubicBezTo>
                    <a:pt x="11219" y="17124"/>
                    <a:pt x="12229" y="16905"/>
                    <a:pt x="12746" y="18396"/>
                  </a:cubicBezTo>
                  <a:cubicBezTo>
                    <a:pt x="13292" y="19971"/>
                    <a:pt x="14177" y="20773"/>
                    <a:pt x="15691" y="21072"/>
                  </a:cubicBezTo>
                  <a:cubicBezTo>
                    <a:pt x="17709" y="21471"/>
                    <a:pt x="18014" y="20407"/>
                    <a:pt x="17264" y="15561"/>
                  </a:cubicBezTo>
                  <a:cubicBezTo>
                    <a:pt x="16512" y="10705"/>
                    <a:pt x="16664" y="10380"/>
                    <a:pt x="19603" y="10751"/>
                  </a:cubicBezTo>
                  <a:lnTo>
                    <a:pt x="21257" y="10942"/>
                  </a:lnTo>
                  <a:cubicBezTo>
                    <a:pt x="21400" y="10412"/>
                    <a:pt x="21511" y="9565"/>
                    <a:pt x="21600" y="8043"/>
                  </a:cubicBezTo>
                  <a:lnTo>
                    <a:pt x="18736" y="7008"/>
                  </a:lnTo>
                  <a:cubicBezTo>
                    <a:pt x="15970" y="6008"/>
                    <a:pt x="15590" y="5711"/>
                    <a:pt x="15691" y="4667"/>
                  </a:cubicBezTo>
                  <a:cubicBezTo>
                    <a:pt x="16014" y="1312"/>
                    <a:pt x="14908" y="0"/>
                    <a:pt x="11818" y="0"/>
                  </a:cubicBezTo>
                  <a:close/>
                </a:path>
              </a:pathLst>
            </a:custGeom>
            <a:ln w="12700" cap="flat">
              <a:noFill/>
              <a:miter lim="400000"/>
            </a:ln>
            <a:effectLst/>
          </p:spPr>
        </p:pic>
      </p:grpSp>
      <p:grpSp>
        <p:nvGrpSpPr>
          <p:cNvPr id="643" name="Group 643"/>
          <p:cNvGrpSpPr/>
          <p:nvPr/>
        </p:nvGrpSpPr>
        <p:grpSpPr>
          <a:xfrm>
            <a:off x="10629900" y="2814639"/>
            <a:ext cx="4724400" cy="1236286"/>
            <a:chOff x="0" y="109539"/>
            <a:chExt cx="4724400" cy="1236284"/>
          </a:xfrm>
        </p:grpSpPr>
        <p:grpSp>
          <p:nvGrpSpPr>
            <p:cNvPr id="640" name="Group 640"/>
            <p:cNvGrpSpPr/>
            <p:nvPr/>
          </p:nvGrpSpPr>
          <p:grpSpPr>
            <a:xfrm>
              <a:off x="0" y="109539"/>
              <a:ext cx="4724400" cy="1236286"/>
              <a:chOff x="0" y="109539"/>
              <a:chExt cx="4724400" cy="1236284"/>
            </a:xfrm>
          </p:grpSpPr>
          <p:pic>
            <p:nvPicPr>
              <p:cNvPr id="618"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47700" y="4651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19"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911600" y="1095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20"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765300" y="1349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21"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479800" y="8207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22"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479800" y="1095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23"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251200" y="4651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24"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13000" y="4651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25"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20800" y="1349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26"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209800" y="1095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27"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095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28"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343400" y="8207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29"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03200" y="4651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30"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92200" y="4651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31"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76300" y="1095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32"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060700" y="1095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33"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898900" y="8334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34"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36700" y="4651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35"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616200" y="1095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36"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695700" y="4651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37"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981200" y="4651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38"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832100" y="4651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39"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038687" y="823091"/>
                <a:ext cx="389335" cy="522734"/>
              </a:xfrm>
              <a:custGeom>
                <a:avLst/>
                <a:gdLst/>
                <a:ahLst/>
                <a:cxnLst>
                  <a:cxn ang="0">
                    <a:pos x="wd2" y="hd2"/>
                  </a:cxn>
                  <a:cxn ang="5400000">
                    <a:pos x="wd2" y="hd2"/>
                  </a:cxn>
                  <a:cxn ang="10800000">
                    <a:pos x="wd2" y="hd2"/>
                  </a:cxn>
                  <a:cxn ang="16200000">
                    <a:pos x="wd2" y="hd2"/>
                  </a:cxn>
                </a:cxnLst>
                <a:rect l="0" t="0" r="r" b="b"/>
                <a:pathLst>
                  <a:path w="21600" h="21301" extrusionOk="0">
                    <a:moveTo>
                      <a:pt x="11406" y="50"/>
                    </a:moveTo>
                    <a:cubicBezTo>
                      <a:pt x="9600" y="-177"/>
                      <a:pt x="7927" y="377"/>
                      <a:pt x="7046" y="1618"/>
                    </a:cubicBezTo>
                    <a:cubicBezTo>
                      <a:pt x="7043" y="1622"/>
                      <a:pt x="7048" y="1631"/>
                      <a:pt x="7046" y="1634"/>
                    </a:cubicBezTo>
                    <a:cubicBezTo>
                      <a:pt x="6032" y="3075"/>
                      <a:pt x="6020" y="3183"/>
                      <a:pt x="6826" y="4740"/>
                    </a:cubicBezTo>
                    <a:cubicBezTo>
                      <a:pt x="7309" y="5674"/>
                      <a:pt x="7004" y="5930"/>
                      <a:pt x="4206" y="6971"/>
                    </a:cubicBezTo>
                    <a:cubicBezTo>
                      <a:pt x="2189" y="7722"/>
                      <a:pt x="1108" y="8071"/>
                      <a:pt x="0" y="8039"/>
                    </a:cubicBezTo>
                    <a:lnTo>
                      <a:pt x="0" y="10578"/>
                    </a:lnTo>
                    <a:cubicBezTo>
                      <a:pt x="878" y="10527"/>
                      <a:pt x="1940" y="10531"/>
                      <a:pt x="2422" y="10432"/>
                    </a:cubicBezTo>
                    <a:cubicBezTo>
                      <a:pt x="3116" y="10290"/>
                      <a:pt x="3649" y="10249"/>
                      <a:pt x="4073" y="10319"/>
                    </a:cubicBezTo>
                    <a:cubicBezTo>
                      <a:pt x="4089" y="10321"/>
                      <a:pt x="4125" y="10316"/>
                      <a:pt x="4139" y="10319"/>
                    </a:cubicBezTo>
                    <a:cubicBezTo>
                      <a:pt x="5503" y="10484"/>
                      <a:pt x="5651" y="12003"/>
                      <a:pt x="4976" y="15931"/>
                    </a:cubicBezTo>
                    <a:cubicBezTo>
                      <a:pt x="4936" y="16165"/>
                      <a:pt x="4924" y="16333"/>
                      <a:pt x="4888" y="16561"/>
                    </a:cubicBezTo>
                    <a:cubicBezTo>
                      <a:pt x="4619" y="18637"/>
                      <a:pt x="4424" y="20634"/>
                      <a:pt x="4580" y="20831"/>
                    </a:cubicBezTo>
                    <a:cubicBezTo>
                      <a:pt x="4746" y="21022"/>
                      <a:pt x="4962" y="21090"/>
                      <a:pt x="5174" y="21170"/>
                    </a:cubicBezTo>
                    <a:cubicBezTo>
                      <a:pt x="5248" y="21195"/>
                      <a:pt x="5316" y="21272"/>
                      <a:pt x="5394" y="21284"/>
                    </a:cubicBezTo>
                    <a:cubicBezTo>
                      <a:pt x="6318" y="21423"/>
                      <a:pt x="7532" y="20700"/>
                      <a:pt x="8345" y="19375"/>
                    </a:cubicBezTo>
                    <a:cubicBezTo>
                      <a:pt x="10262" y="16253"/>
                      <a:pt x="10933" y="16178"/>
                      <a:pt x="12793" y="18874"/>
                    </a:cubicBezTo>
                    <a:cubicBezTo>
                      <a:pt x="13358" y="19693"/>
                      <a:pt x="13863" y="20283"/>
                      <a:pt x="14334" y="20669"/>
                    </a:cubicBezTo>
                    <a:cubicBezTo>
                      <a:pt x="14338" y="20673"/>
                      <a:pt x="14351" y="20665"/>
                      <a:pt x="14356" y="20669"/>
                    </a:cubicBezTo>
                    <a:cubicBezTo>
                      <a:pt x="14748" y="20916"/>
                      <a:pt x="15140" y="21114"/>
                      <a:pt x="15523" y="21154"/>
                    </a:cubicBezTo>
                    <a:cubicBezTo>
                      <a:pt x="15783" y="21181"/>
                      <a:pt x="15923" y="21134"/>
                      <a:pt x="16117" y="21122"/>
                    </a:cubicBezTo>
                    <a:cubicBezTo>
                      <a:pt x="17157" y="20858"/>
                      <a:pt x="17189" y="19549"/>
                      <a:pt x="16250" y="14912"/>
                    </a:cubicBezTo>
                    <a:cubicBezTo>
                      <a:pt x="15791" y="12646"/>
                      <a:pt x="15730" y="11186"/>
                      <a:pt x="16117" y="10901"/>
                    </a:cubicBezTo>
                    <a:cubicBezTo>
                      <a:pt x="16525" y="10602"/>
                      <a:pt x="18910" y="10419"/>
                      <a:pt x="21402" y="10335"/>
                    </a:cubicBezTo>
                    <a:cubicBezTo>
                      <a:pt x="21471" y="10332"/>
                      <a:pt x="21530" y="10338"/>
                      <a:pt x="21600" y="10335"/>
                    </a:cubicBezTo>
                    <a:lnTo>
                      <a:pt x="21600" y="8459"/>
                    </a:lnTo>
                    <a:lnTo>
                      <a:pt x="19464" y="7748"/>
                    </a:lnTo>
                    <a:cubicBezTo>
                      <a:pt x="16266" y="6668"/>
                      <a:pt x="15173" y="5625"/>
                      <a:pt x="15413" y="3915"/>
                    </a:cubicBezTo>
                    <a:cubicBezTo>
                      <a:pt x="15536" y="3037"/>
                      <a:pt x="15494" y="2416"/>
                      <a:pt x="15193" y="1909"/>
                    </a:cubicBezTo>
                    <a:cubicBezTo>
                      <a:pt x="14833" y="1396"/>
                      <a:pt x="14188" y="959"/>
                      <a:pt x="13233" y="535"/>
                    </a:cubicBezTo>
                    <a:cubicBezTo>
                      <a:pt x="12631" y="280"/>
                      <a:pt x="12007" y="125"/>
                      <a:pt x="11406" y="50"/>
                    </a:cubicBezTo>
                    <a:close/>
                  </a:path>
                </a:pathLst>
              </a:custGeom>
              <a:ln w="12700" cap="flat">
                <a:noFill/>
                <a:miter lim="400000"/>
              </a:ln>
              <a:effectLst/>
            </p:spPr>
          </p:pic>
        </p:grpSp>
        <p:pic>
          <p:nvPicPr>
            <p:cNvPr id="641"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57200" y="1095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pic>
          <p:nvPicPr>
            <p:cNvPr id="642" name="400_F_38941745_4CqbXREOATVmocj8cphCUtd0mfqV5UU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114800" y="465139"/>
              <a:ext cx="381000" cy="511579"/>
            </a:xfrm>
            <a:custGeom>
              <a:avLst/>
              <a:gdLst/>
              <a:ahLst/>
              <a:cxnLst>
                <a:cxn ang="0">
                  <a:pos x="wd2" y="hd2"/>
                </a:cxn>
                <a:cxn ang="5400000">
                  <a:pos x="wd2" y="hd2"/>
                </a:cxn>
                <a:cxn ang="10800000">
                  <a:pos x="wd2" y="hd2"/>
                </a:cxn>
                <a:cxn ang="16200000">
                  <a:pos x="wd2" y="hd2"/>
                </a:cxn>
              </a:cxnLst>
              <a:rect l="0" t="0" r="r" b="b"/>
              <a:pathLst>
                <a:path w="21600" h="21300" extrusionOk="0">
                  <a:moveTo>
                    <a:pt x="11408" y="50"/>
                  </a:moveTo>
                  <a:cubicBezTo>
                    <a:pt x="9602" y="-177"/>
                    <a:pt x="7923" y="379"/>
                    <a:pt x="7042" y="1619"/>
                  </a:cubicBezTo>
                  <a:cubicBezTo>
                    <a:pt x="7040" y="1623"/>
                    <a:pt x="7045" y="1632"/>
                    <a:pt x="7042" y="1636"/>
                  </a:cubicBezTo>
                  <a:cubicBezTo>
                    <a:pt x="6029" y="3076"/>
                    <a:pt x="6012" y="3170"/>
                    <a:pt x="6818" y="4726"/>
                  </a:cubicBezTo>
                  <a:cubicBezTo>
                    <a:pt x="7301" y="5660"/>
                    <a:pt x="7005" y="5916"/>
                    <a:pt x="4208" y="6957"/>
                  </a:cubicBezTo>
                  <a:cubicBezTo>
                    <a:pt x="2190" y="7707"/>
                    <a:pt x="1108" y="8063"/>
                    <a:pt x="0" y="8031"/>
                  </a:cubicBezTo>
                  <a:lnTo>
                    <a:pt x="0" y="10576"/>
                  </a:lnTo>
                  <a:cubicBezTo>
                    <a:pt x="879" y="10525"/>
                    <a:pt x="1925" y="10525"/>
                    <a:pt x="2408" y="10427"/>
                  </a:cubicBezTo>
                  <a:cubicBezTo>
                    <a:pt x="3102" y="10285"/>
                    <a:pt x="3648" y="10242"/>
                    <a:pt x="4072" y="10311"/>
                  </a:cubicBezTo>
                  <a:cubicBezTo>
                    <a:pt x="4088" y="10314"/>
                    <a:pt x="4103" y="10308"/>
                    <a:pt x="4118" y="10311"/>
                  </a:cubicBezTo>
                  <a:cubicBezTo>
                    <a:pt x="5481" y="10476"/>
                    <a:pt x="5648" y="12004"/>
                    <a:pt x="4972" y="15930"/>
                  </a:cubicBezTo>
                  <a:cubicBezTo>
                    <a:pt x="4932" y="16164"/>
                    <a:pt x="4918" y="16329"/>
                    <a:pt x="4882" y="16558"/>
                  </a:cubicBezTo>
                  <a:cubicBezTo>
                    <a:pt x="4614" y="18632"/>
                    <a:pt x="4435" y="20624"/>
                    <a:pt x="4590" y="20821"/>
                  </a:cubicBezTo>
                  <a:cubicBezTo>
                    <a:pt x="4757" y="21012"/>
                    <a:pt x="4962" y="21087"/>
                    <a:pt x="5175" y="21168"/>
                  </a:cubicBezTo>
                  <a:cubicBezTo>
                    <a:pt x="5249" y="21193"/>
                    <a:pt x="5299" y="21272"/>
                    <a:pt x="5378" y="21284"/>
                  </a:cubicBezTo>
                  <a:cubicBezTo>
                    <a:pt x="6301" y="21423"/>
                    <a:pt x="7535" y="20690"/>
                    <a:pt x="8348" y="19367"/>
                  </a:cubicBezTo>
                  <a:cubicBezTo>
                    <a:pt x="10264" y="16246"/>
                    <a:pt x="10943" y="16177"/>
                    <a:pt x="12802" y="18871"/>
                  </a:cubicBezTo>
                  <a:cubicBezTo>
                    <a:pt x="13367" y="19690"/>
                    <a:pt x="13862" y="20270"/>
                    <a:pt x="14332" y="20656"/>
                  </a:cubicBezTo>
                  <a:cubicBezTo>
                    <a:pt x="14337" y="20659"/>
                    <a:pt x="14351" y="20652"/>
                    <a:pt x="14355" y="20656"/>
                  </a:cubicBezTo>
                  <a:cubicBezTo>
                    <a:pt x="14747" y="20903"/>
                    <a:pt x="15143" y="21111"/>
                    <a:pt x="15525" y="21151"/>
                  </a:cubicBezTo>
                  <a:cubicBezTo>
                    <a:pt x="15785" y="21179"/>
                    <a:pt x="15916" y="21131"/>
                    <a:pt x="16110" y="21118"/>
                  </a:cubicBezTo>
                  <a:cubicBezTo>
                    <a:pt x="17149" y="20854"/>
                    <a:pt x="17184" y="19540"/>
                    <a:pt x="16245" y="14905"/>
                  </a:cubicBezTo>
                  <a:cubicBezTo>
                    <a:pt x="15786" y="12641"/>
                    <a:pt x="15723" y="11174"/>
                    <a:pt x="16110" y="10890"/>
                  </a:cubicBezTo>
                  <a:cubicBezTo>
                    <a:pt x="16517" y="10591"/>
                    <a:pt x="18907" y="10411"/>
                    <a:pt x="21398" y="10328"/>
                  </a:cubicBezTo>
                  <a:cubicBezTo>
                    <a:pt x="21469" y="10324"/>
                    <a:pt x="21529" y="10331"/>
                    <a:pt x="21600" y="10328"/>
                  </a:cubicBezTo>
                  <a:lnTo>
                    <a:pt x="21600" y="8461"/>
                  </a:lnTo>
                  <a:lnTo>
                    <a:pt x="19462" y="7750"/>
                  </a:lnTo>
                  <a:cubicBezTo>
                    <a:pt x="16266" y="6671"/>
                    <a:pt x="15150" y="5626"/>
                    <a:pt x="15390" y="3916"/>
                  </a:cubicBezTo>
                  <a:cubicBezTo>
                    <a:pt x="15513" y="3039"/>
                    <a:pt x="15489" y="2423"/>
                    <a:pt x="15188" y="1917"/>
                  </a:cubicBezTo>
                  <a:cubicBezTo>
                    <a:pt x="14828" y="1404"/>
                    <a:pt x="14185" y="953"/>
                    <a:pt x="13230" y="529"/>
                  </a:cubicBezTo>
                  <a:cubicBezTo>
                    <a:pt x="12628" y="274"/>
                    <a:pt x="12009" y="125"/>
                    <a:pt x="11408" y="50"/>
                  </a:cubicBezTo>
                  <a:close/>
                </a:path>
              </a:pathLst>
            </a:custGeom>
            <a:ln w="12700" cap="flat">
              <a:noFill/>
              <a:miter lim="400000"/>
            </a:ln>
            <a:effectLst/>
          </p:spPr>
        </p:pic>
      </p:grpSp>
      <p:grpSp>
        <p:nvGrpSpPr>
          <p:cNvPr id="685" name="Group 685"/>
          <p:cNvGrpSpPr/>
          <p:nvPr/>
        </p:nvGrpSpPr>
        <p:grpSpPr>
          <a:xfrm>
            <a:off x="9779000" y="1392237"/>
            <a:ext cx="4927600" cy="1589478"/>
            <a:chOff x="0" y="96837"/>
            <a:chExt cx="4927600" cy="1589477"/>
          </a:xfrm>
        </p:grpSpPr>
        <p:grpSp>
          <p:nvGrpSpPr>
            <p:cNvPr id="682" name="Group 682"/>
            <p:cNvGrpSpPr/>
            <p:nvPr/>
          </p:nvGrpSpPr>
          <p:grpSpPr>
            <a:xfrm>
              <a:off x="0" y="96837"/>
              <a:ext cx="4927600" cy="1589478"/>
              <a:chOff x="0" y="96837"/>
              <a:chExt cx="4927600" cy="1589477"/>
            </a:xfrm>
          </p:grpSpPr>
          <p:pic>
            <p:nvPicPr>
              <p:cNvPr id="644"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99452" y="465137"/>
                <a:ext cx="381001"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45"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35000" y="11636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46"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44500" y="1095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47"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092200" y="4651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48"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89000" y="968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49"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095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50"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49400" y="4524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51"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092200" y="11636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52"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968500" y="4651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53"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924300" y="1095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54"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546600" y="11509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55"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035300" y="8080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56"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806700" y="4651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57"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425700" y="4651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58"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752600" y="8080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59"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31800" y="7953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60"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73100" y="4651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61"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20800" y="1095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62"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479800" y="8080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63"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114800" y="11636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64"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263900" y="11636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65"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955800" y="11636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66"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197100" y="7953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67"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752600" y="1095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68"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197100" y="968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69"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628900" y="1095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70"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628900" y="8080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71"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695700" y="11509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72"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263900" y="4651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73"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479800" y="1095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74"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048000" y="1095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75"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857500" y="11636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76"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95400" y="8080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77"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76300" y="7953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78"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695700" y="4524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79"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413000" y="11509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80"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140200" y="4651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81"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924300" y="8080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grpSp>
        <p:pic>
          <p:nvPicPr>
            <p:cNvPr id="683"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24000" y="11636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pic>
          <p:nvPicPr>
            <p:cNvPr id="684" name="400_F_38941745_4CqbXREOATVmocj8cphCUtd0mfqV5UU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330700" y="808037"/>
              <a:ext cx="381000" cy="522678"/>
            </a:xfrm>
            <a:custGeom>
              <a:avLst/>
              <a:gdLst/>
              <a:ahLst/>
              <a:cxnLst>
                <a:cxn ang="0">
                  <a:pos x="wd2" y="hd2"/>
                </a:cxn>
                <a:cxn ang="5400000">
                  <a:pos x="wd2" y="hd2"/>
                </a:cxn>
                <a:cxn ang="10800000">
                  <a:pos x="wd2" y="hd2"/>
                </a:cxn>
                <a:cxn ang="16200000">
                  <a:pos x="wd2" y="hd2"/>
                </a:cxn>
              </a:cxnLst>
              <a:rect l="0" t="0" r="r" b="b"/>
              <a:pathLst>
                <a:path w="21600" h="21148" extrusionOk="0">
                  <a:moveTo>
                    <a:pt x="10868" y="0"/>
                  </a:moveTo>
                  <a:cubicBezTo>
                    <a:pt x="7209" y="0"/>
                    <a:pt x="6042" y="1150"/>
                    <a:pt x="6390" y="4368"/>
                  </a:cubicBezTo>
                  <a:cubicBezTo>
                    <a:pt x="6491" y="5299"/>
                    <a:pt x="3631" y="7227"/>
                    <a:pt x="1192" y="7868"/>
                  </a:cubicBezTo>
                  <a:cubicBezTo>
                    <a:pt x="994" y="7920"/>
                    <a:pt x="462" y="7842"/>
                    <a:pt x="0" y="7788"/>
                  </a:cubicBezTo>
                  <a:lnTo>
                    <a:pt x="0" y="10646"/>
                  </a:lnTo>
                  <a:lnTo>
                    <a:pt x="4838" y="10694"/>
                  </a:lnTo>
                  <a:lnTo>
                    <a:pt x="4838" y="13199"/>
                  </a:lnTo>
                  <a:cubicBezTo>
                    <a:pt x="4835" y="14575"/>
                    <a:pt x="4595" y="16648"/>
                    <a:pt x="4320" y="17808"/>
                  </a:cubicBezTo>
                  <a:cubicBezTo>
                    <a:pt x="3926" y="19466"/>
                    <a:pt x="4049" y="20072"/>
                    <a:pt x="4838" y="20634"/>
                  </a:cubicBezTo>
                  <a:cubicBezTo>
                    <a:pt x="6191" y="21600"/>
                    <a:pt x="7144" y="21244"/>
                    <a:pt x="8662" y="19221"/>
                  </a:cubicBezTo>
                  <a:cubicBezTo>
                    <a:pt x="10252" y="17103"/>
                    <a:pt x="11221" y="17072"/>
                    <a:pt x="12645" y="19109"/>
                  </a:cubicBezTo>
                  <a:cubicBezTo>
                    <a:pt x="13887" y="20885"/>
                    <a:pt x="16364" y="21517"/>
                    <a:pt x="17055" y="20233"/>
                  </a:cubicBezTo>
                  <a:cubicBezTo>
                    <a:pt x="17281" y="19812"/>
                    <a:pt x="17180" y="17689"/>
                    <a:pt x="16830" y="15528"/>
                  </a:cubicBezTo>
                  <a:cubicBezTo>
                    <a:pt x="16452" y="13194"/>
                    <a:pt x="16399" y="11414"/>
                    <a:pt x="16740" y="11144"/>
                  </a:cubicBezTo>
                  <a:cubicBezTo>
                    <a:pt x="17115" y="10847"/>
                    <a:pt x="19319" y="10701"/>
                    <a:pt x="21600" y="10678"/>
                  </a:cubicBezTo>
                  <a:lnTo>
                    <a:pt x="21600" y="8254"/>
                  </a:lnTo>
                  <a:lnTo>
                    <a:pt x="19260" y="7403"/>
                  </a:lnTo>
                  <a:cubicBezTo>
                    <a:pt x="17727" y="6851"/>
                    <a:pt x="16335" y="6294"/>
                    <a:pt x="16155" y="6166"/>
                  </a:cubicBezTo>
                  <a:cubicBezTo>
                    <a:pt x="15592" y="5764"/>
                    <a:pt x="15574" y="3898"/>
                    <a:pt x="16132" y="3356"/>
                  </a:cubicBezTo>
                  <a:cubicBezTo>
                    <a:pt x="16460" y="3038"/>
                    <a:pt x="16009" y="2298"/>
                    <a:pt x="14985" y="1429"/>
                  </a:cubicBezTo>
                  <a:cubicBezTo>
                    <a:pt x="13651" y="298"/>
                    <a:pt x="12824" y="0"/>
                    <a:pt x="10868" y="0"/>
                  </a:cubicBezTo>
                  <a:close/>
                </a:path>
              </a:pathLst>
            </a:custGeom>
            <a:ln w="12700" cap="flat">
              <a:noFill/>
              <a:miter lim="400000"/>
            </a:ln>
            <a:effectLst/>
          </p:spPr>
        </p:pic>
      </p:gr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p:cNvSpPr>
          <p:nvPr>
            <p:ph type="title"/>
          </p:nvPr>
        </p:nvSpPr>
        <p:spPr>
          <a:xfrm>
            <a:off x="469900" y="4127500"/>
            <a:ext cx="15316200" cy="1206500"/>
          </a:xfrm>
          <a:prstGeom prst="rect">
            <a:avLst/>
          </a:prstGeom>
        </p:spPr>
        <p:txBody>
          <a:bodyPr/>
          <a:lstStyle/>
          <a:p>
            <a:r>
              <a:t>Pancreatic Cysts</a:t>
            </a:r>
          </a:p>
        </p:txBody>
      </p:sp>
      <p:sp>
        <p:nvSpPr>
          <p:cNvPr id="688" name="Shape 68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28</a:t>
            </a:fld>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hape 690"/>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691" name="Shape 691"/>
          <p:cNvSpPr/>
          <p:nvPr/>
        </p:nvSpPr>
        <p:spPr>
          <a:xfrm>
            <a:off x="668261" y="2412444"/>
            <a:ext cx="10236201" cy="1574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 To define </a:t>
            </a:r>
            <a:r>
              <a:rPr b="1"/>
              <a:t>image interpretation criteria</a:t>
            </a:r>
            <a:r>
              <a:t> for nCLE in pancreatic cysts and evaluate their diagnostic efficiency retrospectively</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 To validate the </a:t>
            </a:r>
            <a:r>
              <a:rPr b="1"/>
              <a:t>safety</a:t>
            </a:r>
            <a:r>
              <a:t> of nCLE in pancreatic cysts</a:t>
            </a:r>
          </a:p>
        </p:txBody>
      </p:sp>
      <p:sp>
        <p:nvSpPr>
          <p:cNvPr id="692" name="Shape 692"/>
          <p:cNvSpPr/>
          <p:nvPr/>
        </p:nvSpPr>
        <p:spPr>
          <a:xfrm>
            <a:off x="723900" y="16764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693" name="Shape 693"/>
          <p:cNvSpPr/>
          <p:nvPr/>
        </p:nvSpPr>
        <p:spPr>
          <a:xfrm>
            <a:off x="685799" y="45085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694" name="Shape 694"/>
          <p:cNvSpPr/>
          <p:nvPr/>
        </p:nvSpPr>
        <p:spPr>
          <a:xfrm>
            <a:off x="647700" y="5156200"/>
            <a:ext cx="13030200" cy="25171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Prospective observational multi-center registry (8 centers)</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Enrolled 65 patients</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Probe introduced via 19G needles</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Clinical, EUSFNA and nCLE data collected prospectively</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Gold standard: surgical pathology if available, consensus final diagnosis otherwise</a:t>
            </a:r>
          </a:p>
        </p:txBody>
      </p:sp>
      <p:sp>
        <p:nvSpPr>
          <p:cNvPr id="695" name="Shape 695"/>
          <p:cNvSpPr>
            <a:spLocks noGrp="1"/>
          </p:cNvSpPr>
          <p:nvPr>
            <p:ph type="sldNum" sz="quarter" idx="2"/>
          </p:nvPr>
        </p:nvSpPr>
        <p:spPr>
          <a:xfrm>
            <a:off x="694312" y="8750300"/>
            <a:ext cx="278791"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29</a:t>
            </a:fld>
            <a:endParaRPr/>
          </a:p>
        </p:txBody>
      </p:sp>
      <p:sp>
        <p:nvSpPr>
          <p:cNvPr id="696" name="Shape 696"/>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INSPECT Study 1/2</a:t>
            </a:r>
          </a:p>
        </p:txBody>
      </p:sp>
      <p:sp>
        <p:nvSpPr>
          <p:cNvPr id="697" name="Shape 697"/>
          <p:cNvSpPr/>
          <p:nvPr/>
        </p:nvSpPr>
        <p:spPr>
          <a:xfrm>
            <a:off x="-12700" y="84872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solidFill>
                  <a:srgbClr val="444444"/>
                </a:solidFill>
                <a:uFill>
                  <a:solidFill>
                    <a:srgbClr val="444444"/>
                  </a:solidFill>
                </a:uFill>
                <a:latin typeface="+mn-lt"/>
                <a:ea typeface="+mn-ea"/>
                <a:cs typeface="+mn-cs"/>
                <a:sym typeface="Gotham"/>
              </a:defRPr>
            </a:lvl1pPr>
          </a:lstStyle>
          <a:p>
            <a:r>
              <a:t>Konda V.J. et al. A pilot study of in vivo identification of pancreatic cystic neoplasms with needle-based confocal laser endomicroscopy under endosonographic guidance.  Endoscopy 2013</a:t>
            </a:r>
          </a:p>
        </p:txBody>
      </p:sp>
      <p:pic>
        <p:nvPicPr>
          <p:cNvPr id="698" name="droppedImag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66400" y="1930400"/>
            <a:ext cx="2882901" cy="2045694"/>
          </a:xfrm>
          <a:prstGeom prst="rect">
            <a:avLst/>
          </a:prstGeom>
          <a:ln w="12700">
            <a:miter lim="400000"/>
          </a:ln>
        </p:spPr>
      </p:pic>
      <p:pic>
        <p:nvPicPr>
          <p:cNvPr id="699" name="droppedImage.png"/>
          <p:cNvPicPr>
            <a:picLocks noChangeAspect="1"/>
          </p:cNvPicPr>
          <p:nvPr/>
        </p:nvPicPr>
        <p:blipFill>
          <a:blip r:embed="rId3">
            <a:extLst/>
          </a:blip>
          <a:stretch>
            <a:fillRect/>
          </a:stretch>
        </p:blipFill>
        <p:spPr>
          <a:xfrm>
            <a:off x="13614400" y="3594100"/>
            <a:ext cx="2336800" cy="2663111"/>
          </a:xfrm>
          <a:prstGeom prst="rect">
            <a:avLst/>
          </a:prstGeom>
          <a:ln w="12700">
            <a:miter lim="400000"/>
          </a:ln>
        </p:spPr>
      </p:pic>
      <p:sp>
        <p:nvSpPr>
          <p:cNvPr id="700" name="Shape 700"/>
          <p:cNvSpPr/>
          <p:nvPr/>
        </p:nvSpPr>
        <p:spPr>
          <a:xfrm>
            <a:off x="10875717" y="3975100"/>
            <a:ext cx="2286001"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546100">
              <a:buClr>
                <a:srgbClr val="000000"/>
              </a:buClr>
              <a:tabLst>
                <a:tab pos="431800" algn="l"/>
                <a:tab pos="850900" algn="l"/>
                <a:tab pos="1282700" algn="l"/>
                <a:tab pos="1701800" algn="l"/>
                <a:tab pos="2133600" algn="l"/>
                <a:tab pos="2565400" algn="l"/>
                <a:tab pos="2984500" algn="l"/>
                <a:tab pos="3416300" algn="l"/>
                <a:tab pos="3835400" algn="l"/>
                <a:tab pos="4267200" algn="l"/>
                <a:tab pos="4699000" algn="l"/>
                <a:tab pos="5118100" algn="l"/>
              </a:tabLst>
              <a:defRPr sz="1600">
                <a:solidFill>
                  <a:srgbClr val="606060"/>
                </a:solidFill>
                <a:uFill>
                  <a:solidFill>
                    <a:srgbClr val="000000"/>
                  </a:solidFill>
                </a:uFill>
                <a:latin typeface="+mj-lt"/>
                <a:ea typeface="+mj-ea"/>
                <a:cs typeface="+mj-cs"/>
                <a:sym typeface="Gotham Medium"/>
              </a:defRPr>
            </a:lvl1pPr>
          </a:lstStyle>
          <a:p>
            <a:r>
              <a:t>nCLE probe in 19G FNA needle</a:t>
            </a:r>
          </a:p>
        </p:txBody>
      </p:sp>
      <p:sp>
        <p:nvSpPr>
          <p:cNvPr id="701" name="Shape 701"/>
          <p:cNvSpPr/>
          <p:nvPr/>
        </p:nvSpPr>
        <p:spPr>
          <a:xfrm>
            <a:off x="13690600" y="6337300"/>
            <a:ext cx="2286000"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546100">
              <a:buClr>
                <a:srgbClr val="000000"/>
              </a:buClr>
              <a:tabLst>
                <a:tab pos="431800" algn="l"/>
                <a:tab pos="850900" algn="l"/>
                <a:tab pos="1282700" algn="l"/>
                <a:tab pos="1701800" algn="l"/>
                <a:tab pos="2133600" algn="l"/>
                <a:tab pos="2565400" algn="l"/>
                <a:tab pos="2984500" algn="l"/>
                <a:tab pos="3416300" algn="l"/>
                <a:tab pos="3835400" algn="l"/>
                <a:tab pos="4267200" algn="l"/>
                <a:tab pos="4699000" algn="l"/>
                <a:tab pos="5118100" algn="l"/>
              </a:tabLst>
              <a:defRPr sz="1600">
                <a:solidFill>
                  <a:srgbClr val="606060"/>
                </a:solidFill>
                <a:uFill>
                  <a:solidFill>
                    <a:srgbClr val="000000"/>
                  </a:solidFill>
                </a:uFill>
                <a:latin typeface="+mj-lt"/>
                <a:ea typeface="+mj-ea"/>
                <a:cs typeface="+mj-cs"/>
                <a:sym typeface="Gotham Medium"/>
              </a:defRPr>
            </a:lvl1pPr>
          </a:lstStyle>
          <a:p>
            <a:r>
              <a:t>nCLE probe locked on 19G needle</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134" name="Shape 134"/>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
        <p:nvSpPr>
          <p:cNvPr id="135" name="Shape 135"/>
          <p:cNvSpPr>
            <a:spLocks noGrp="1"/>
          </p:cNvSpPr>
          <p:nvPr>
            <p:ph type="title"/>
          </p:nvPr>
        </p:nvSpPr>
        <p:spPr>
          <a:xfrm>
            <a:off x="673100" y="215900"/>
            <a:ext cx="14884400" cy="901066"/>
          </a:xfrm>
          <a:prstGeom prst="rect">
            <a:avLst/>
          </a:prstGeom>
        </p:spPr>
        <p:txBody>
          <a:bodyPr/>
          <a:lstStyle/>
          <a:p>
            <a:r>
              <a:t>The Confocal Laser Endomicroscopy technology</a:t>
            </a:r>
          </a:p>
        </p:txBody>
      </p:sp>
      <p:pic>
        <p:nvPicPr>
          <p:cNvPr id="136" name="cvz_sony20000_bi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131130" y="1434163"/>
            <a:ext cx="2808176" cy="7525068"/>
          </a:xfrm>
          <a:custGeom>
            <a:avLst/>
            <a:gdLst/>
            <a:ahLst/>
            <a:cxnLst>
              <a:cxn ang="0">
                <a:pos x="wd2" y="hd2"/>
              </a:cxn>
              <a:cxn ang="5400000">
                <a:pos x="wd2" y="hd2"/>
              </a:cxn>
              <a:cxn ang="10800000">
                <a:pos x="wd2" y="hd2"/>
              </a:cxn>
              <a:cxn ang="16200000">
                <a:pos x="wd2" y="hd2"/>
              </a:cxn>
            </a:cxnLst>
            <a:rect l="0" t="0" r="r" b="b"/>
            <a:pathLst>
              <a:path w="21488" h="21598" extrusionOk="0">
                <a:moveTo>
                  <a:pt x="2417" y="2"/>
                </a:moveTo>
                <a:cubicBezTo>
                  <a:pt x="2315" y="15"/>
                  <a:pt x="2308" y="90"/>
                  <a:pt x="2304" y="358"/>
                </a:cubicBezTo>
                <a:cubicBezTo>
                  <a:pt x="2301" y="605"/>
                  <a:pt x="2312" y="670"/>
                  <a:pt x="2356" y="690"/>
                </a:cubicBezTo>
                <a:cubicBezTo>
                  <a:pt x="2401" y="711"/>
                  <a:pt x="2412" y="826"/>
                  <a:pt x="2423" y="1344"/>
                </a:cubicBezTo>
                <a:cubicBezTo>
                  <a:pt x="2430" y="1690"/>
                  <a:pt x="2451" y="1980"/>
                  <a:pt x="2468" y="1988"/>
                </a:cubicBezTo>
                <a:cubicBezTo>
                  <a:pt x="2485" y="1995"/>
                  <a:pt x="2499" y="2252"/>
                  <a:pt x="2499" y="2557"/>
                </a:cubicBezTo>
                <a:cubicBezTo>
                  <a:pt x="2498" y="2863"/>
                  <a:pt x="2509" y="3145"/>
                  <a:pt x="2526" y="3185"/>
                </a:cubicBezTo>
                <a:cubicBezTo>
                  <a:pt x="2568" y="3281"/>
                  <a:pt x="2561" y="3400"/>
                  <a:pt x="2511" y="3435"/>
                </a:cubicBezTo>
                <a:cubicBezTo>
                  <a:pt x="2481" y="3456"/>
                  <a:pt x="2481" y="3466"/>
                  <a:pt x="2511" y="3473"/>
                </a:cubicBezTo>
                <a:cubicBezTo>
                  <a:pt x="2533" y="3478"/>
                  <a:pt x="2547" y="3508"/>
                  <a:pt x="2541" y="3539"/>
                </a:cubicBezTo>
                <a:cubicBezTo>
                  <a:pt x="2535" y="3570"/>
                  <a:pt x="2541" y="3598"/>
                  <a:pt x="2556" y="3604"/>
                </a:cubicBezTo>
                <a:cubicBezTo>
                  <a:pt x="2595" y="3618"/>
                  <a:pt x="2592" y="3838"/>
                  <a:pt x="2553" y="3847"/>
                </a:cubicBezTo>
                <a:cubicBezTo>
                  <a:pt x="2536" y="3851"/>
                  <a:pt x="2523" y="3885"/>
                  <a:pt x="2526" y="3923"/>
                </a:cubicBezTo>
                <a:cubicBezTo>
                  <a:pt x="2531" y="3992"/>
                  <a:pt x="2489" y="4035"/>
                  <a:pt x="2429" y="4021"/>
                </a:cubicBezTo>
                <a:cubicBezTo>
                  <a:pt x="2411" y="4017"/>
                  <a:pt x="2367" y="4029"/>
                  <a:pt x="2332" y="4049"/>
                </a:cubicBezTo>
                <a:cubicBezTo>
                  <a:pt x="2297" y="4069"/>
                  <a:pt x="2253" y="4082"/>
                  <a:pt x="2234" y="4078"/>
                </a:cubicBezTo>
                <a:cubicBezTo>
                  <a:pt x="2215" y="4073"/>
                  <a:pt x="2183" y="4086"/>
                  <a:pt x="2161" y="4107"/>
                </a:cubicBezTo>
                <a:lnTo>
                  <a:pt x="2122" y="4146"/>
                </a:lnTo>
                <a:lnTo>
                  <a:pt x="1524" y="4142"/>
                </a:lnTo>
                <a:lnTo>
                  <a:pt x="922" y="4136"/>
                </a:lnTo>
                <a:lnTo>
                  <a:pt x="941" y="4179"/>
                </a:lnTo>
                <a:cubicBezTo>
                  <a:pt x="951" y="4203"/>
                  <a:pt x="969" y="4236"/>
                  <a:pt x="980" y="4252"/>
                </a:cubicBezTo>
                <a:cubicBezTo>
                  <a:pt x="991" y="4268"/>
                  <a:pt x="1003" y="4289"/>
                  <a:pt x="1004" y="4300"/>
                </a:cubicBezTo>
                <a:cubicBezTo>
                  <a:pt x="1006" y="4311"/>
                  <a:pt x="1029" y="4316"/>
                  <a:pt x="1062" y="4311"/>
                </a:cubicBezTo>
                <a:cubicBezTo>
                  <a:pt x="1096" y="4306"/>
                  <a:pt x="1139" y="4315"/>
                  <a:pt x="1162" y="4332"/>
                </a:cubicBezTo>
                <a:cubicBezTo>
                  <a:pt x="1185" y="4347"/>
                  <a:pt x="1190" y="4360"/>
                  <a:pt x="1178" y="4360"/>
                </a:cubicBezTo>
                <a:cubicBezTo>
                  <a:pt x="1165" y="4360"/>
                  <a:pt x="1170" y="4369"/>
                  <a:pt x="1187" y="4378"/>
                </a:cubicBezTo>
                <a:cubicBezTo>
                  <a:pt x="1219" y="4397"/>
                  <a:pt x="1224" y="4405"/>
                  <a:pt x="1232" y="4438"/>
                </a:cubicBezTo>
                <a:cubicBezTo>
                  <a:pt x="1235" y="4449"/>
                  <a:pt x="1272" y="4461"/>
                  <a:pt x="1314" y="4465"/>
                </a:cubicBezTo>
                <a:cubicBezTo>
                  <a:pt x="1359" y="4469"/>
                  <a:pt x="1390" y="4484"/>
                  <a:pt x="1390" y="4501"/>
                </a:cubicBezTo>
                <a:cubicBezTo>
                  <a:pt x="1390" y="4518"/>
                  <a:pt x="1408" y="4535"/>
                  <a:pt x="1430" y="4540"/>
                </a:cubicBezTo>
                <a:cubicBezTo>
                  <a:pt x="1451" y="4545"/>
                  <a:pt x="1469" y="4567"/>
                  <a:pt x="1469" y="4589"/>
                </a:cubicBezTo>
                <a:cubicBezTo>
                  <a:pt x="1469" y="4611"/>
                  <a:pt x="1504" y="4641"/>
                  <a:pt x="1548" y="4656"/>
                </a:cubicBezTo>
                <a:cubicBezTo>
                  <a:pt x="1593" y="4672"/>
                  <a:pt x="1619" y="4694"/>
                  <a:pt x="1609" y="4709"/>
                </a:cubicBezTo>
                <a:cubicBezTo>
                  <a:pt x="1597" y="4726"/>
                  <a:pt x="1629" y="4745"/>
                  <a:pt x="1703" y="4765"/>
                </a:cubicBezTo>
                <a:cubicBezTo>
                  <a:pt x="1765" y="4781"/>
                  <a:pt x="1811" y="4803"/>
                  <a:pt x="1806" y="4812"/>
                </a:cubicBezTo>
                <a:cubicBezTo>
                  <a:pt x="1801" y="4822"/>
                  <a:pt x="1810" y="4845"/>
                  <a:pt x="1824" y="4865"/>
                </a:cubicBezTo>
                <a:cubicBezTo>
                  <a:pt x="1850" y="4900"/>
                  <a:pt x="1855" y="4901"/>
                  <a:pt x="2189" y="4896"/>
                </a:cubicBezTo>
                <a:cubicBezTo>
                  <a:pt x="2759" y="4886"/>
                  <a:pt x="3590" y="4881"/>
                  <a:pt x="5797" y="4872"/>
                </a:cubicBezTo>
                <a:cubicBezTo>
                  <a:pt x="7478" y="4865"/>
                  <a:pt x="7921" y="4859"/>
                  <a:pt x="7944" y="4844"/>
                </a:cubicBezTo>
                <a:cubicBezTo>
                  <a:pt x="7965" y="4830"/>
                  <a:pt x="8117" y="4826"/>
                  <a:pt x="8590" y="4827"/>
                </a:cubicBezTo>
                <a:cubicBezTo>
                  <a:pt x="8932" y="4828"/>
                  <a:pt x="9222" y="4824"/>
                  <a:pt x="9231" y="4818"/>
                </a:cubicBezTo>
                <a:cubicBezTo>
                  <a:pt x="9258" y="4802"/>
                  <a:pt x="9828" y="4808"/>
                  <a:pt x="9930" y="4826"/>
                </a:cubicBezTo>
                <a:cubicBezTo>
                  <a:pt x="9993" y="4837"/>
                  <a:pt x="10038" y="4837"/>
                  <a:pt x="10085" y="4826"/>
                </a:cubicBezTo>
                <a:cubicBezTo>
                  <a:pt x="10162" y="4808"/>
                  <a:pt x="10318" y="4826"/>
                  <a:pt x="10325" y="4853"/>
                </a:cubicBezTo>
                <a:cubicBezTo>
                  <a:pt x="10339" y="4913"/>
                  <a:pt x="10397" y="4970"/>
                  <a:pt x="10461" y="4988"/>
                </a:cubicBezTo>
                <a:cubicBezTo>
                  <a:pt x="10489" y="4996"/>
                  <a:pt x="10518" y="5016"/>
                  <a:pt x="10525" y="5033"/>
                </a:cubicBezTo>
                <a:cubicBezTo>
                  <a:pt x="10532" y="5051"/>
                  <a:pt x="10570" y="5078"/>
                  <a:pt x="10607" y="5094"/>
                </a:cubicBezTo>
                <a:cubicBezTo>
                  <a:pt x="10662" y="5116"/>
                  <a:pt x="10663" y="5124"/>
                  <a:pt x="10622" y="5134"/>
                </a:cubicBezTo>
                <a:cubicBezTo>
                  <a:pt x="10594" y="5140"/>
                  <a:pt x="10550" y="5160"/>
                  <a:pt x="10525" y="5177"/>
                </a:cubicBezTo>
                <a:cubicBezTo>
                  <a:pt x="10486" y="5203"/>
                  <a:pt x="10488" y="5210"/>
                  <a:pt x="10540" y="5218"/>
                </a:cubicBezTo>
                <a:cubicBezTo>
                  <a:pt x="10574" y="5223"/>
                  <a:pt x="10622" y="5220"/>
                  <a:pt x="10643" y="5212"/>
                </a:cubicBezTo>
                <a:cubicBezTo>
                  <a:pt x="10694" y="5193"/>
                  <a:pt x="10783" y="5219"/>
                  <a:pt x="10783" y="5253"/>
                </a:cubicBezTo>
                <a:cubicBezTo>
                  <a:pt x="10783" y="5297"/>
                  <a:pt x="10674" y="5365"/>
                  <a:pt x="10574" y="5382"/>
                </a:cubicBezTo>
                <a:cubicBezTo>
                  <a:pt x="10520" y="5391"/>
                  <a:pt x="10476" y="5408"/>
                  <a:pt x="10476" y="5420"/>
                </a:cubicBezTo>
                <a:cubicBezTo>
                  <a:pt x="10476" y="5450"/>
                  <a:pt x="10541" y="5460"/>
                  <a:pt x="10567" y="5433"/>
                </a:cubicBezTo>
                <a:cubicBezTo>
                  <a:pt x="10602" y="5399"/>
                  <a:pt x="10674" y="5425"/>
                  <a:pt x="10665" y="5469"/>
                </a:cubicBezTo>
                <a:cubicBezTo>
                  <a:pt x="10653" y="5526"/>
                  <a:pt x="10717" y="5572"/>
                  <a:pt x="10914" y="5646"/>
                </a:cubicBezTo>
                <a:cubicBezTo>
                  <a:pt x="11033" y="5691"/>
                  <a:pt x="11093" y="5726"/>
                  <a:pt x="11093" y="5751"/>
                </a:cubicBezTo>
                <a:cubicBezTo>
                  <a:pt x="11093" y="5787"/>
                  <a:pt x="11099" y="5787"/>
                  <a:pt x="11299" y="5787"/>
                </a:cubicBezTo>
                <a:cubicBezTo>
                  <a:pt x="11415" y="5787"/>
                  <a:pt x="11520" y="5782"/>
                  <a:pt x="11533" y="5774"/>
                </a:cubicBezTo>
                <a:cubicBezTo>
                  <a:pt x="11566" y="5754"/>
                  <a:pt x="11598" y="5756"/>
                  <a:pt x="11703" y="5786"/>
                </a:cubicBezTo>
                <a:cubicBezTo>
                  <a:pt x="11784" y="5810"/>
                  <a:pt x="11786" y="5815"/>
                  <a:pt x="11740" y="5843"/>
                </a:cubicBezTo>
                <a:cubicBezTo>
                  <a:pt x="11698" y="5868"/>
                  <a:pt x="11698" y="5881"/>
                  <a:pt x="11737" y="5904"/>
                </a:cubicBezTo>
                <a:cubicBezTo>
                  <a:pt x="11763" y="5919"/>
                  <a:pt x="11785" y="5973"/>
                  <a:pt x="11785" y="6024"/>
                </a:cubicBezTo>
                <a:cubicBezTo>
                  <a:pt x="11785" y="6076"/>
                  <a:pt x="11799" y="6121"/>
                  <a:pt x="11819" y="6126"/>
                </a:cubicBezTo>
                <a:cubicBezTo>
                  <a:pt x="11839" y="6130"/>
                  <a:pt x="11830" y="6153"/>
                  <a:pt x="11797" y="6177"/>
                </a:cubicBezTo>
                <a:cubicBezTo>
                  <a:pt x="11739" y="6221"/>
                  <a:pt x="11690" y="6231"/>
                  <a:pt x="11652" y="6208"/>
                </a:cubicBezTo>
                <a:cubicBezTo>
                  <a:pt x="11616" y="6186"/>
                  <a:pt x="11405" y="6181"/>
                  <a:pt x="11384" y="6201"/>
                </a:cubicBezTo>
                <a:cubicBezTo>
                  <a:pt x="11357" y="6228"/>
                  <a:pt x="11052" y="6217"/>
                  <a:pt x="11008" y="6187"/>
                </a:cubicBezTo>
                <a:cubicBezTo>
                  <a:pt x="10952" y="6150"/>
                  <a:pt x="10550" y="6153"/>
                  <a:pt x="10485" y="6192"/>
                </a:cubicBezTo>
                <a:cubicBezTo>
                  <a:pt x="10435" y="6222"/>
                  <a:pt x="10324" y="6230"/>
                  <a:pt x="10261" y="6208"/>
                </a:cubicBezTo>
                <a:cubicBezTo>
                  <a:pt x="10241" y="6201"/>
                  <a:pt x="10189" y="6191"/>
                  <a:pt x="10145" y="6186"/>
                </a:cubicBezTo>
                <a:cubicBezTo>
                  <a:pt x="10084" y="6179"/>
                  <a:pt x="10054" y="6186"/>
                  <a:pt x="10021" y="6214"/>
                </a:cubicBezTo>
                <a:cubicBezTo>
                  <a:pt x="9981" y="6246"/>
                  <a:pt x="9954" y="6250"/>
                  <a:pt x="9757" y="6250"/>
                </a:cubicBezTo>
                <a:cubicBezTo>
                  <a:pt x="9557" y="6250"/>
                  <a:pt x="9543" y="6252"/>
                  <a:pt x="9611" y="6270"/>
                </a:cubicBezTo>
                <a:cubicBezTo>
                  <a:pt x="9677" y="6289"/>
                  <a:pt x="9679" y="6292"/>
                  <a:pt x="9623" y="6300"/>
                </a:cubicBezTo>
                <a:cubicBezTo>
                  <a:pt x="9588" y="6305"/>
                  <a:pt x="9489" y="6307"/>
                  <a:pt x="9401" y="6303"/>
                </a:cubicBezTo>
                <a:cubicBezTo>
                  <a:pt x="9305" y="6300"/>
                  <a:pt x="9228" y="6304"/>
                  <a:pt x="9204" y="6315"/>
                </a:cubicBezTo>
                <a:cubicBezTo>
                  <a:pt x="9162" y="6334"/>
                  <a:pt x="8960" y="6336"/>
                  <a:pt x="8912" y="6318"/>
                </a:cubicBezTo>
                <a:cubicBezTo>
                  <a:pt x="8872" y="6303"/>
                  <a:pt x="8688" y="6304"/>
                  <a:pt x="8645" y="6321"/>
                </a:cubicBezTo>
                <a:cubicBezTo>
                  <a:pt x="8606" y="6335"/>
                  <a:pt x="8063" y="6350"/>
                  <a:pt x="8029" y="6338"/>
                </a:cubicBezTo>
                <a:cubicBezTo>
                  <a:pt x="8017" y="6333"/>
                  <a:pt x="7928" y="6330"/>
                  <a:pt x="7828" y="6330"/>
                </a:cubicBezTo>
                <a:lnTo>
                  <a:pt x="7646" y="6329"/>
                </a:lnTo>
                <a:lnTo>
                  <a:pt x="7643" y="6256"/>
                </a:lnTo>
                <a:cubicBezTo>
                  <a:pt x="7641" y="6216"/>
                  <a:pt x="7615" y="6168"/>
                  <a:pt x="7588" y="6150"/>
                </a:cubicBezTo>
                <a:cubicBezTo>
                  <a:pt x="7546" y="6120"/>
                  <a:pt x="7550" y="6113"/>
                  <a:pt x="7625" y="6092"/>
                </a:cubicBezTo>
                <a:lnTo>
                  <a:pt x="7710" y="6068"/>
                </a:lnTo>
                <a:lnTo>
                  <a:pt x="7634" y="6018"/>
                </a:lnTo>
                <a:cubicBezTo>
                  <a:pt x="7592" y="5990"/>
                  <a:pt x="7535" y="5971"/>
                  <a:pt x="7506" y="5973"/>
                </a:cubicBezTo>
                <a:cubicBezTo>
                  <a:pt x="7350" y="5988"/>
                  <a:pt x="7169" y="5988"/>
                  <a:pt x="7148" y="5975"/>
                </a:cubicBezTo>
                <a:cubicBezTo>
                  <a:pt x="7135" y="5967"/>
                  <a:pt x="7089" y="5961"/>
                  <a:pt x="7048" y="5961"/>
                </a:cubicBezTo>
                <a:cubicBezTo>
                  <a:pt x="7006" y="5961"/>
                  <a:pt x="6942" y="5954"/>
                  <a:pt x="6905" y="5947"/>
                </a:cubicBezTo>
                <a:cubicBezTo>
                  <a:pt x="6868" y="5939"/>
                  <a:pt x="6775" y="5930"/>
                  <a:pt x="6699" y="5925"/>
                </a:cubicBezTo>
                <a:cubicBezTo>
                  <a:pt x="6623" y="5921"/>
                  <a:pt x="6520" y="5902"/>
                  <a:pt x="6471" y="5882"/>
                </a:cubicBezTo>
                <a:cubicBezTo>
                  <a:pt x="6421" y="5862"/>
                  <a:pt x="6351" y="5846"/>
                  <a:pt x="6313" y="5846"/>
                </a:cubicBezTo>
                <a:cubicBezTo>
                  <a:pt x="6275" y="5846"/>
                  <a:pt x="6225" y="5833"/>
                  <a:pt x="6204" y="5818"/>
                </a:cubicBezTo>
                <a:cubicBezTo>
                  <a:pt x="6169" y="5794"/>
                  <a:pt x="6150" y="5793"/>
                  <a:pt x="6052" y="5807"/>
                </a:cubicBezTo>
                <a:cubicBezTo>
                  <a:pt x="5956" y="5820"/>
                  <a:pt x="5924" y="5818"/>
                  <a:pt x="5857" y="5795"/>
                </a:cubicBezTo>
                <a:cubicBezTo>
                  <a:pt x="5814" y="5781"/>
                  <a:pt x="5778" y="5773"/>
                  <a:pt x="5778" y="5778"/>
                </a:cubicBezTo>
                <a:cubicBezTo>
                  <a:pt x="5778" y="5784"/>
                  <a:pt x="5736" y="5778"/>
                  <a:pt x="5681" y="5765"/>
                </a:cubicBezTo>
                <a:cubicBezTo>
                  <a:pt x="5597" y="5744"/>
                  <a:pt x="5576" y="5743"/>
                  <a:pt x="5548" y="5760"/>
                </a:cubicBezTo>
                <a:cubicBezTo>
                  <a:pt x="5528" y="5772"/>
                  <a:pt x="5445" y="5781"/>
                  <a:pt x="5347" y="5782"/>
                </a:cubicBezTo>
                <a:cubicBezTo>
                  <a:pt x="4773" y="5787"/>
                  <a:pt x="3759" y="5805"/>
                  <a:pt x="3735" y="5810"/>
                </a:cubicBezTo>
                <a:cubicBezTo>
                  <a:pt x="3719" y="5814"/>
                  <a:pt x="3280" y="5818"/>
                  <a:pt x="2760" y="5818"/>
                </a:cubicBezTo>
                <a:cubicBezTo>
                  <a:pt x="2232" y="5819"/>
                  <a:pt x="1806" y="5826"/>
                  <a:pt x="1794" y="5833"/>
                </a:cubicBezTo>
                <a:cubicBezTo>
                  <a:pt x="1782" y="5840"/>
                  <a:pt x="1739" y="5846"/>
                  <a:pt x="1700" y="5846"/>
                </a:cubicBezTo>
                <a:cubicBezTo>
                  <a:pt x="1661" y="5846"/>
                  <a:pt x="1624" y="5854"/>
                  <a:pt x="1615" y="5864"/>
                </a:cubicBezTo>
                <a:cubicBezTo>
                  <a:pt x="1598" y="5882"/>
                  <a:pt x="1611" y="6053"/>
                  <a:pt x="1645" y="6261"/>
                </a:cubicBezTo>
                <a:cubicBezTo>
                  <a:pt x="1663" y="6373"/>
                  <a:pt x="1660" y="6382"/>
                  <a:pt x="1588" y="6389"/>
                </a:cubicBezTo>
                <a:cubicBezTo>
                  <a:pt x="1525" y="6395"/>
                  <a:pt x="1515" y="6402"/>
                  <a:pt x="1545" y="6423"/>
                </a:cubicBezTo>
                <a:cubicBezTo>
                  <a:pt x="1600" y="6462"/>
                  <a:pt x="1545" y="6469"/>
                  <a:pt x="1126" y="6477"/>
                </a:cubicBezTo>
                <a:cubicBezTo>
                  <a:pt x="922" y="6480"/>
                  <a:pt x="741" y="6489"/>
                  <a:pt x="722" y="6496"/>
                </a:cubicBezTo>
                <a:cubicBezTo>
                  <a:pt x="702" y="6503"/>
                  <a:pt x="652" y="6501"/>
                  <a:pt x="610" y="6493"/>
                </a:cubicBezTo>
                <a:cubicBezTo>
                  <a:pt x="557" y="6482"/>
                  <a:pt x="524" y="6483"/>
                  <a:pt x="494" y="6494"/>
                </a:cubicBezTo>
                <a:cubicBezTo>
                  <a:pt x="439" y="6515"/>
                  <a:pt x="330" y="6513"/>
                  <a:pt x="236" y="6491"/>
                </a:cubicBezTo>
                <a:cubicBezTo>
                  <a:pt x="172" y="6476"/>
                  <a:pt x="147" y="6478"/>
                  <a:pt x="75" y="6505"/>
                </a:cubicBezTo>
                <a:cubicBezTo>
                  <a:pt x="-1" y="6534"/>
                  <a:pt x="-9" y="6549"/>
                  <a:pt x="5" y="6643"/>
                </a:cubicBezTo>
                <a:cubicBezTo>
                  <a:pt x="14" y="6701"/>
                  <a:pt x="20" y="6783"/>
                  <a:pt x="17" y="6826"/>
                </a:cubicBezTo>
                <a:cubicBezTo>
                  <a:pt x="14" y="6871"/>
                  <a:pt x="30" y="6910"/>
                  <a:pt x="54" y="6915"/>
                </a:cubicBezTo>
                <a:cubicBezTo>
                  <a:pt x="131" y="6933"/>
                  <a:pt x="150" y="7017"/>
                  <a:pt x="99" y="7110"/>
                </a:cubicBezTo>
                <a:cubicBezTo>
                  <a:pt x="83" y="7141"/>
                  <a:pt x="95" y="7167"/>
                  <a:pt x="139" y="7192"/>
                </a:cubicBezTo>
                <a:cubicBezTo>
                  <a:pt x="214" y="7235"/>
                  <a:pt x="204" y="7309"/>
                  <a:pt x="124" y="7309"/>
                </a:cubicBezTo>
                <a:cubicBezTo>
                  <a:pt x="36" y="7309"/>
                  <a:pt x="32" y="7342"/>
                  <a:pt x="118" y="7359"/>
                </a:cubicBezTo>
                <a:cubicBezTo>
                  <a:pt x="186" y="7373"/>
                  <a:pt x="195" y="7386"/>
                  <a:pt x="181" y="7456"/>
                </a:cubicBezTo>
                <a:cubicBezTo>
                  <a:pt x="173" y="7501"/>
                  <a:pt x="150" y="7541"/>
                  <a:pt x="130" y="7546"/>
                </a:cubicBezTo>
                <a:cubicBezTo>
                  <a:pt x="71" y="7560"/>
                  <a:pt x="47" y="7747"/>
                  <a:pt x="102" y="7755"/>
                </a:cubicBezTo>
                <a:cubicBezTo>
                  <a:pt x="129" y="7758"/>
                  <a:pt x="159" y="7803"/>
                  <a:pt x="172" y="7857"/>
                </a:cubicBezTo>
                <a:cubicBezTo>
                  <a:pt x="185" y="7910"/>
                  <a:pt x="204" y="7958"/>
                  <a:pt x="215" y="7964"/>
                </a:cubicBezTo>
                <a:cubicBezTo>
                  <a:pt x="225" y="7971"/>
                  <a:pt x="243" y="8084"/>
                  <a:pt x="254" y="8216"/>
                </a:cubicBezTo>
                <a:cubicBezTo>
                  <a:pt x="273" y="8423"/>
                  <a:pt x="267" y="8457"/>
                  <a:pt x="215" y="8468"/>
                </a:cubicBezTo>
                <a:cubicBezTo>
                  <a:pt x="167" y="8478"/>
                  <a:pt x="157" y="8502"/>
                  <a:pt x="166" y="8580"/>
                </a:cubicBezTo>
                <a:cubicBezTo>
                  <a:pt x="176" y="8669"/>
                  <a:pt x="186" y="8681"/>
                  <a:pt x="254" y="8682"/>
                </a:cubicBezTo>
                <a:cubicBezTo>
                  <a:pt x="297" y="8683"/>
                  <a:pt x="345" y="8685"/>
                  <a:pt x="361" y="8688"/>
                </a:cubicBezTo>
                <a:cubicBezTo>
                  <a:pt x="376" y="8690"/>
                  <a:pt x="413" y="8692"/>
                  <a:pt x="440" y="8693"/>
                </a:cubicBezTo>
                <a:cubicBezTo>
                  <a:pt x="488" y="8695"/>
                  <a:pt x="493" y="8790"/>
                  <a:pt x="461" y="9026"/>
                </a:cubicBezTo>
                <a:cubicBezTo>
                  <a:pt x="450" y="9107"/>
                  <a:pt x="459" y="9131"/>
                  <a:pt x="509" y="9145"/>
                </a:cubicBezTo>
                <a:cubicBezTo>
                  <a:pt x="563" y="9160"/>
                  <a:pt x="575" y="9198"/>
                  <a:pt x="579" y="9384"/>
                </a:cubicBezTo>
                <a:cubicBezTo>
                  <a:pt x="582" y="9505"/>
                  <a:pt x="596" y="9653"/>
                  <a:pt x="613" y="9715"/>
                </a:cubicBezTo>
                <a:cubicBezTo>
                  <a:pt x="629" y="9777"/>
                  <a:pt x="637" y="9964"/>
                  <a:pt x="631" y="10130"/>
                </a:cubicBezTo>
                <a:cubicBezTo>
                  <a:pt x="623" y="10334"/>
                  <a:pt x="633" y="10434"/>
                  <a:pt x="661" y="10441"/>
                </a:cubicBezTo>
                <a:cubicBezTo>
                  <a:pt x="689" y="10447"/>
                  <a:pt x="684" y="10459"/>
                  <a:pt x="643" y="10476"/>
                </a:cubicBezTo>
                <a:cubicBezTo>
                  <a:pt x="576" y="10504"/>
                  <a:pt x="606" y="10556"/>
                  <a:pt x="707" y="10588"/>
                </a:cubicBezTo>
                <a:cubicBezTo>
                  <a:pt x="782" y="10611"/>
                  <a:pt x="762" y="10722"/>
                  <a:pt x="679" y="10745"/>
                </a:cubicBezTo>
                <a:cubicBezTo>
                  <a:pt x="639" y="10756"/>
                  <a:pt x="632" y="10765"/>
                  <a:pt x="658" y="10771"/>
                </a:cubicBezTo>
                <a:cubicBezTo>
                  <a:pt x="715" y="10784"/>
                  <a:pt x="710" y="10985"/>
                  <a:pt x="652" y="11007"/>
                </a:cubicBezTo>
                <a:cubicBezTo>
                  <a:pt x="616" y="11020"/>
                  <a:pt x="616" y="11029"/>
                  <a:pt x="652" y="11042"/>
                </a:cubicBezTo>
                <a:cubicBezTo>
                  <a:pt x="678" y="11052"/>
                  <a:pt x="698" y="11088"/>
                  <a:pt x="698" y="11125"/>
                </a:cubicBezTo>
                <a:cubicBezTo>
                  <a:pt x="698" y="11162"/>
                  <a:pt x="710" y="11197"/>
                  <a:pt x="725" y="11203"/>
                </a:cubicBezTo>
                <a:cubicBezTo>
                  <a:pt x="740" y="11208"/>
                  <a:pt x="749" y="11238"/>
                  <a:pt x="743" y="11268"/>
                </a:cubicBezTo>
                <a:cubicBezTo>
                  <a:pt x="737" y="11302"/>
                  <a:pt x="754" y="11329"/>
                  <a:pt x="789" y="11339"/>
                </a:cubicBezTo>
                <a:cubicBezTo>
                  <a:pt x="837" y="11354"/>
                  <a:pt x="832" y="11363"/>
                  <a:pt x="768" y="11410"/>
                </a:cubicBezTo>
                <a:cubicBezTo>
                  <a:pt x="727" y="11440"/>
                  <a:pt x="678" y="11462"/>
                  <a:pt x="658" y="11460"/>
                </a:cubicBezTo>
                <a:cubicBezTo>
                  <a:pt x="638" y="11458"/>
                  <a:pt x="622" y="11467"/>
                  <a:pt x="622" y="11479"/>
                </a:cubicBezTo>
                <a:cubicBezTo>
                  <a:pt x="622" y="11492"/>
                  <a:pt x="637" y="11498"/>
                  <a:pt x="658" y="11493"/>
                </a:cubicBezTo>
                <a:cubicBezTo>
                  <a:pt x="719" y="11479"/>
                  <a:pt x="786" y="11500"/>
                  <a:pt x="743" y="11519"/>
                </a:cubicBezTo>
                <a:cubicBezTo>
                  <a:pt x="699" y="11539"/>
                  <a:pt x="674" y="11661"/>
                  <a:pt x="710" y="11682"/>
                </a:cubicBezTo>
                <a:cubicBezTo>
                  <a:pt x="724" y="11690"/>
                  <a:pt x="725" y="11774"/>
                  <a:pt x="716" y="11868"/>
                </a:cubicBezTo>
                <a:cubicBezTo>
                  <a:pt x="700" y="12040"/>
                  <a:pt x="738" y="12129"/>
                  <a:pt x="774" y="12001"/>
                </a:cubicBezTo>
                <a:cubicBezTo>
                  <a:pt x="784" y="11963"/>
                  <a:pt x="812" y="11931"/>
                  <a:pt x="831" y="11929"/>
                </a:cubicBezTo>
                <a:cubicBezTo>
                  <a:pt x="920" y="11921"/>
                  <a:pt x="971" y="12124"/>
                  <a:pt x="889" y="12155"/>
                </a:cubicBezTo>
                <a:cubicBezTo>
                  <a:pt x="868" y="12163"/>
                  <a:pt x="853" y="12217"/>
                  <a:pt x="853" y="12275"/>
                </a:cubicBezTo>
                <a:cubicBezTo>
                  <a:pt x="853" y="12332"/>
                  <a:pt x="834" y="12382"/>
                  <a:pt x="813" y="12387"/>
                </a:cubicBezTo>
                <a:cubicBezTo>
                  <a:pt x="765" y="12398"/>
                  <a:pt x="763" y="12592"/>
                  <a:pt x="810" y="12603"/>
                </a:cubicBezTo>
                <a:cubicBezTo>
                  <a:pt x="829" y="12607"/>
                  <a:pt x="856" y="12658"/>
                  <a:pt x="871" y="12715"/>
                </a:cubicBezTo>
                <a:cubicBezTo>
                  <a:pt x="886" y="12773"/>
                  <a:pt x="922" y="12830"/>
                  <a:pt x="950" y="12842"/>
                </a:cubicBezTo>
                <a:cubicBezTo>
                  <a:pt x="993" y="12860"/>
                  <a:pt x="1031" y="13028"/>
                  <a:pt x="1004" y="13080"/>
                </a:cubicBezTo>
                <a:cubicBezTo>
                  <a:pt x="1000" y="13088"/>
                  <a:pt x="995" y="13143"/>
                  <a:pt x="992" y="13203"/>
                </a:cubicBezTo>
                <a:cubicBezTo>
                  <a:pt x="988" y="13290"/>
                  <a:pt x="975" y="13310"/>
                  <a:pt x="929" y="13309"/>
                </a:cubicBezTo>
                <a:cubicBezTo>
                  <a:pt x="883" y="13308"/>
                  <a:pt x="875" y="13321"/>
                  <a:pt x="886" y="13367"/>
                </a:cubicBezTo>
                <a:cubicBezTo>
                  <a:pt x="894" y="13399"/>
                  <a:pt x="924" y="13431"/>
                  <a:pt x="953" y="13438"/>
                </a:cubicBezTo>
                <a:cubicBezTo>
                  <a:pt x="982" y="13444"/>
                  <a:pt x="1007" y="13464"/>
                  <a:pt x="1007" y="13483"/>
                </a:cubicBezTo>
                <a:cubicBezTo>
                  <a:pt x="1007" y="13502"/>
                  <a:pt x="1023" y="13523"/>
                  <a:pt x="1044" y="13527"/>
                </a:cubicBezTo>
                <a:cubicBezTo>
                  <a:pt x="1065" y="13532"/>
                  <a:pt x="1083" y="13556"/>
                  <a:pt x="1083" y="13582"/>
                </a:cubicBezTo>
                <a:cubicBezTo>
                  <a:pt x="1083" y="13608"/>
                  <a:pt x="1098" y="13635"/>
                  <a:pt x="1117" y="13643"/>
                </a:cubicBezTo>
                <a:cubicBezTo>
                  <a:pt x="1153" y="13657"/>
                  <a:pt x="1249" y="14092"/>
                  <a:pt x="1220" y="14110"/>
                </a:cubicBezTo>
                <a:cubicBezTo>
                  <a:pt x="1211" y="14115"/>
                  <a:pt x="1148" y="14121"/>
                  <a:pt x="1080" y="14123"/>
                </a:cubicBezTo>
                <a:cubicBezTo>
                  <a:pt x="842" y="14130"/>
                  <a:pt x="801" y="14174"/>
                  <a:pt x="804" y="14422"/>
                </a:cubicBezTo>
                <a:cubicBezTo>
                  <a:pt x="804" y="14461"/>
                  <a:pt x="790" y="14542"/>
                  <a:pt x="771" y="14600"/>
                </a:cubicBezTo>
                <a:cubicBezTo>
                  <a:pt x="745" y="14680"/>
                  <a:pt x="748" y="14712"/>
                  <a:pt x="783" y="14728"/>
                </a:cubicBezTo>
                <a:cubicBezTo>
                  <a:pt x="821" y="14746"/>
                  <a:pt x="813" y="14756"/>
                  <a:pt x="725" y="14784"/>
                </a:cubicBezTo>
                <a:cubicBezTo>
                  <a:pt x="666" y="14803"/>
                  <a:pt x="583" y="14818"/>
                  <a:pt x="540" y="14818"/>
                </a:cubicBezTo>
                <a:cubicBezTo>
                  <a:pt x="497" y="14818"/>
                  <a:pt x="417" y="14831"/>
                  <a:pt x="364" y="14847"/>
                </a:cubicBezTo>
                <a:cubicBezTo>
                  <a:pt x="310" y="14862"/>
                  <a:pt x="280" y="14876"/>
                  <a:pt x="297" y="14876"/>
                </a:cubicBezTo>
                <a:cubicBezTo>
                  <a:pt x="314" y="14876"/>
                  <a:pt x="292" y="14890"/>
                  <a:pt x="251" y="14908"/>
                </a:cubicBezTo>
                <a:cubicBezTo>
                  <a:pt x="46" y="14997"/>
                  <a:pt x="-7" y="15038"/>
                  <a:pt x="42" y="15068"/>
                </a:cubicBezTo>
                <a:cubicBezTo>
                  <a:pt x="79" y="15090"/>
                  <a:pt x="79" y="15104"/>
                  <a:pt x="42" y="15138"/>
                </a:cubicBezTo>
                <a:cubicBezTo>
                  <a:pt x="0" y="15176"/>
                  <a:pt x="2" y="15185"/>
                  <a:pt x="75" y="15212"/>
                </a:cubicBezTo>
                <a:lnTo>
                  <a:pt x="160" y="15243"/>
                </a:lnTo>
                <a:lnTo>
                  <a:pt x="160" y="15211"/>
                </a:lnTo>
                <a:cubicBezTo>
                  <a:pt x="160" y="15194"/>
                  <a:pt x="175" y="15176"/>
                  <a:pt x="197" y="15171"/>
                </a:cubicBezTo>
                <a:cubicBezTo>
                  <a:pt x="251" y="15159"/>
                  <a:pt x="318" y="15232"/>
                  <a:pt x="318" y="15303"/>
                </a:cubicBezTo>
                <a:cubicBezTo>
                  <a:pt x="318" y="15344"/>
                  <a:pt x="339" y="15367"/>
                  <a:pt x="379" y="15373"/>
                </a:cubicBezTo>
                <a:cubicBezTo>
                  <a:pt x="411" y="15377"/>
                  <a:pt x="427" y="15391"/>
                  <a:pt x="415" y="15402"/>
                </a:cubicBezTo>
                <a:cubicBezTo>
                  <a:pt x="403" y="15414"/>
                  <a:pt x="412" y="15427"/>
                  <a:pt x="433" y="15432"/>
                </a:cubicBezTo>
                <a:cubicBezTo>
                  <a:pt x="455" y="15437"/>
                  <a:pt x="464" y="15451"/>
                  <a:pt x="452" y="15463"/>
                </a:cubicBezTo>
                <a:cubicBezTo>
                  <a:pt x="440" y="15475"/>
                  <a:pt x="463" y="15500"/>
                  <a:pt x="506" y="15521"/>
                </a:cubicBezTo>
                <a:cubicBezTo>
                  <a:pt x="559" y="15546"/>
                  <a:pt x="572" y="15563"/>
                  <a:pt x="546" y="15573"/>
                </a:cubicBezTo>
                <a:cubicBezTo>
                  <a:pt x="519" y="15583"/>
                  <a:pt x="526" y="15596"/>
                  <a:pt x="570" y="15614"/>
                </a:cubicBezTo>
                <a:cubicBezTo>
                  <a:pt x="607" y="15630"/>
                  <a:pt x="636" y="15664"/>
                  <a:pt x="634" y="15693"/>
                </a:cubicBezTo>
                <a:cubicBezTo>
                  <a:pt x="631" y="15732"/>
                  <a:pt x="643" y="15741"/>
                  <a:pt x="686" y="15735"/>
                </a:cubicBezTo>
                <a:cubicBezTo>
                  <a:pt x="717" y="15730"/>
                  <a:pt x="748" y="15738"/>
                  <a:pt x="761" y="15752"/>
                </a:cubicBezTo>
                <a:cubicBezTo>
                  <a:pt x="774" y="15766"/>
                  <a:pt x="822" y="15788"/>
                  <a:pt x="865" y="15801"/>
                </a:cubicBezTo>
                <a:cubicBezTo>
                  <a:pt x="907" y="15814"/>
                  <a:pt x="944" y="15839"/>
                  <a:pt x="947" y="15858"/>
                </a:cubicBezTo>
                <a:cubicBezTo>
                  <a:pt x="950" y="15877"/>
                  <a:pt x="964" y="15900"/>
                  <a:pt x="980" y="15909"/>
                </a:cubicBezTo>
                <a:cubicBezTo>
                  <a:pt x="997" y="15919"/>
                  <a:pt x="980" y="15934"/>
                  <a:pt x="941" y="15942"/>
                </a:cubicBezTo>
                <a:cubicBezTo>
                  <a:pt x="836" y="15965"/>
                  <a:pt x="905" y="15961"/>
                  <a:pt x="1029" y="15937"/>
                </a:cubicBezTo>
                <a:cubicBezTo>
                  <a:pt x="1132" y="15916"/>
                  <a:pt x="1145" y="15917"/>
                  <a:pt x="1229" y="15951"/>
                </a:cubicBezTo>
                <a:cubicBezTo>
                  <a:pt x="1278" y="15971"/>
                  <a:pt x="1335" y="15983"/>
                  <a:pt x="1357" y="15978"/>
                </a:cubicBezTo>
                <a:cubicBezTo>
                  <a:pt x="1378" y="15973"/>
                  <a:pt x="1425" y="15980"/>
                  <a:pt x="1463" y="15992"/>
                </a:cubicBezTo>
                <a:cubicBezTo>
                  <a:pt x="1526" y="16014"/>
                  <a:pt x="1541" y="16013"/>
                  <a:pt x="1639" y="15979"/>
                </a:cubicBezTo>
                <a:cubicBezTo>
                  <a:pt x="1768" y="15934"/>
                  <a:pt x="1832" y="15939"/>
                  <a:pt x="1840" y="15995"/>
                </a:cubicBezTo>
                <a:cubicBezTo>
                  <a:pt x="1842" y="16018"/>
                  <a:pt x="1846" y="16043"/>
                  <a:pt x="1849" y="16051"/>
                </a:cubicBezTo>
                <a:cubicBezTo>
                  <a:pt x="1851" y="16058"/>
                  <a:pt x="1894" y="16049"/>
                  <a:pt x="1946" y="16031"/>
                </a:cubicBezTo>
                <a:lnTo>
                  <a:pt x="2040" y="15998"/>
                </a:lnTo>
                <a:lnTo>
                  <a:pt x="2116" y="16054"/>
                </a:lnTo>
                <a:cubicBezTo>
                  <a:pt x="2157" y="16085"/>
                  <a:pt x="2182" y="16124"/>
                  <a:pt x="2174" y="16143"/>
                </a:cubicBezTo>
                <a:cubicBezTo>
                  <a:pt x="2166" y="16161"/>
                  <a:pt x="2186" y="16189"/>
                  <a:pt x="2216" y="16205"/>
                </a:cubicBezTo>
                <a:cubicBezTo>
                  <a:pt x="2246" y="16222"/>
                  <a:pt x="2261" y="16244"/>
                  <a:pt x="2250" y="16256"/>
                </a:cubicBezTo>
                <a:cubicBezTo>
                  <a:pt x="2238" y="16267"/>
                  <a:pt x="2274" y="16297"/>
                  <a:pt x="2328" y="16324"/>
                </a:cubicBezTo>
                <a:cubicBezTo>
                  <a:pt x="2383" y="16351"/>
                  <a:pt x="2420" y="16375"/>
                  <a:pt x="2410" y="16379"/>
                </a:cubicBezTo>
                <a:cubicBezTo>
                  <a:pt x="2401" y="16382"/>
                  <a:pt x="2425" y="16420"/>
                  <a:pt x="2465" y="16463"/>
                </a:cubicBezTo>
                <a:cubicBezTo>
                  <a:pt x="2505" y="16506"/>
                  <a:pt x="2531" y="16546"/>
                  <a:pt x="2520" y="16553"/>
                </a:cubicBezTo>
                <a:cubicBezTo>
                  <a:pt x="2509" y="16559"/>
                  <a:pt x="2525" y="16576"/>
                  <a:pt x="2556" y="16589"/>
                </a:cubicBezTo>
                <a:cubicBezTo>
                  <a:pt x="2587" y="16603"/>
                  <a:pt x="2608" y="16627"/>
                  <a:pt x="2602" y="16642"/>
                </a:cubicBezTo>
                <a:cubicBezTo>
                  <a:pt x="2595" y="16657"/>
                  <a:pt x="2629" y="16689"/>
                  <a:pt x="2678" y="16713"/>
                </a:cubicBezTo>
                <a:cubicBezTo>
                  <a:pt x="2727" y="16738"/>
                  <a:pt x="2782" y="16781"/>
                  <a:pt x="2799" y="16809"/>
                </a:cubicBezTo>
                <a:cubicBezTo>
                  <a:pt x="2839" y="16874"/>
                  <a:pt x="2835" y="16867"/>
                  <a:pt x="2887" y="16914"/>
                </a:cubicBezTo>
                <a:cubicBezTo>
                  <a:pt x="2912" y="16936"/>
                  <a:pt x="2930" y="16973"/>
                  <a:pt x="2930" y="16995"/>
                </a:cubicBezTo>
                <a:cubicBezTo>
                  <a:pt x="2930" y="17017"/>
                  <a:pt x="2958" y="17044"/>
                  <a:pt x="2991" y="17054"/>
                </a:cubicBezTo>
                <a:cubicBezTo>
                  <a:pt x="3023" y="17064"/>
                  <a:pt x="3038" y="17076"/>
                  <a:pt x="3027" y="17080"/>
                </a:cubicBezTo>
                <a:cubicBezTo>
                  <a:pt x="3016" y="17084"/>
                  <a:pt x="3030" y="17096"/>
                  <a:pt x="3054" y="17108"/>
                </a:cubicBezTo>
                <a:cubicBezTo>
                  <a:pt x="3079" y="17119"/>
                  <a:pt x="3095" y="17159"/>
                  <a:pt x="3091" y="17198"/>
                </a:cubicBezTo>
                <a:cubicBezTo>
                  <a:pt x="3083" y="17258"/>
                  <a:pt x="3098" y="17274"/>
                  <a:pt x="3200" y="17316"/>
                </a:cubicBezTo>
                <a:cubicBezTo>
                  <a:pt x="3265" y="17343"/>
                  <a:pt x="3330" y="17381"/>
                  <a:pt x="3343" y="17400"/>
                </a:cubicBezTo>
                <a:cubicBezTo>
                  <a:pt x="3356" y="17420"/>
                  <a:pt x="3376" y="17443"/>
                  <a:pt x="3388" y="17450"/>
                </a:cubicBezTo>
                <a:cubicBezTo>
                  <a:pt x="3401" y="17458"/>
                  <a:pt x="3415" y="17481"/>
                  <a:pt x="3422" y="17501"/>
                </a:cubicBezTo>
                <a:cubicBezTo>
                  <a:pt x="3429" y="17520"/>
                  <a:pt x="3459" y="17551"/>
                  <a:pt x="3489" y="17568"/>
                </a:cubicBezTo>
                <a:cubicBezTo>
                  <a:pt x="3534" y="17594"/>
                  <a:pt x="3535" y="17603"/>
                  <a:pt x="3486" y="17629"/>
                </a:cubicBezTo>
                <a:cubicBezTo>
                  <a:pt x="3454" y="17646"/>
                  <a:pt x="3433" y="17661"/>
                  <a:pt x="3440" y="17661"/>
                </a:cubicBezTo>
                <a:cubicBezTo>
                  <a:pt x="3446" y="17662"/>
                  <a:pt x="3482" y="17664"/>
                  <a:pt x="3522" y="17667"/>
                </a:cubicBezTo>
                <a:cubicBezTo>
                  <a:pt x="3633" y="17675"/>
                  <a:pt x="3679" y="17699"/>
                  <a:pt x="3689" y="17757"/>
                </a:cubicBezTo>
                <a:cubicBezTo>
                  <a:pt x="3694" y="17787"/>
                  <a:pt x="3725" y="17815"/>
                  <a:pt x="3759" y="17822"/>
                </a:cubicBezTo>
                <a:cubicBezTo>
                  <a:pt x="3792" y="17829"/>
                  <a:pt x="3806" y="17842"/>
                  <a:pt x="3792" y="17850"/>
                </a:cubicBezTo>
                <a:cubicBezTo>
                  <a:pt x="3778" y="17859"/>
                  <a:pt x="3765" y="17879"/>
                  <a:pt x="3762" y="17896"/>
                </a:cubicBezTo>
                <a:cubicBezTo>
                  <a:pt x="3758" y="17914"/>
                  <a:pt x="3732" y="17926"/>
                  <a:pt x="3698" y="17923"/>
                </a:cubicBezTo>
                <a:cubicBezTo>
                  <a:pt x="3667" y="17921"/>
                  <a:pt x="3683" y="17930"/>
                  <a:pt x="3732" y="17945"/>
                </a:cubicBezTo>
                <a:cubicBezTo>
                  <a:pt x="3828" y="17973"/>
                  <a:pt x="3809" y="17992"/>
                  <a:pt x="3683" y="17992"/>
                </a:cubicBezTo>
                <a:cubicBezTo>
                  <a:pt x="3638" y="17992"/>
                  <a:pt x="3561" y="18002"/>
                  <a:pt x="3513" y="18014"/>
                </a:cubicBezTo>
                <a:cubicBezTo>
                  <a:pt x="3430" y="18036"/>
                  <a:pt x="3425" y="18035"/>
                  <a:pt x="3407" y="18009"/>
                </a:cubicBezTo>
                <a:cubicBezTo>
                  <a:pt x="3378" y="17968"/>
                  <a:pt x="3230" y="17984"/>
                  <a:pt x="3246" y="18026"/>
                </a:cubicBezTo>
                <a:cubicBezTo>
                  <a:pt x="3255" y="18050"/>
                  <a:pt x="3240" y="18056"/>
                  <a:pt x="3167" y="18053"/>
                </a:cubicBezTo>
                <a:cubicBezTo>
                  <a:pt x="3086" y="18050"/>
                  <a:pt x="3079" y="18054"/>
                  <a:pt x="3094" y="18093"/>
                </a:cubicBezTo>
                <a:cubicBezTo>
                  <a:pt x="3115" y="18146"/>
                  <a:pt x="3042" y="18171"/>
                  <a:pt x="2887" y="18167"/>
                </a:cubicBezTo>
                <a:cubicBezTo>
                  <a:pt x="2781" y="18164"/>
                  <a:pt x="2739" y="18183"/>
                  <a:pt x="2811" y="18200"/>
                </a:cubicBezTo>
                <a:cubicBezTo>
                  <a:pt x="2830" y="18204"/>
                  <a:pt x="2841" y="18245"/>
                  <a:pt x="2839" y="18291"/>
                </a:cubicBezTo>
                <a:cubicBezTo>
                  <a:pt x="2835" y="18356"/>
                  <a:pt x="2822" y="18372"/>
                  <a:pt x="2778" y="18369"/>
                </a:cubicBezTo>
                <a:cubicBezTo>
                  <a:pt x="2733" y="18365"/>
                  <a:pt x="2735" y="18370"/>
                  <a:pt x="2787" y="18391"/>
                </a:cubicBezTo>
                <a:cubicBezTo>
                  <a:pt x="2824" y="18406"/>
                  <a:pt x="2846" y="18424"/>
                  <a:pt x="2836" y="18429"/>
                </a:cubicBezTo>
                <a:cubicBezTo>
                  <a:pt x="2825" y="18434"/>
                  <a:pt x="2825" y="18436"/>
                  <a:pt x="2839" y="18432"/>
                </a:cubicBezTo>
                <a:cubicBezTo>
                  <a:pt x="2925" y="18409"/>
                  <a:pt x="3204" y="18555"/>
                  <a:pt x="3224" y="18634"/>
                </a:cubicBezTo>
                <a:cubicBezTo>
                  <a:pt x="3241" y="18699"/>
                  <a:pt x="3332" y="18839"/>
                  <a:pt x="3364" y="18852"/>
                </a:cubicBezTo>
                <a:cubicBezTo>
                  <a:pt x="3380" y="18857"/>
                  <a:pt x="3391" y="18892"/>
                  <a:pt x="3391" y="18930"/>
                </a:cubicBezTo>
                <a:cubicBezTo>
                  <a:pt x="3391" y="18968"/>
                  <a:pt x="3409" y="19003"/>
                  <a:pt x="3428" y="19008"/>
                </a:cubicBezTo>
                <a:cubicBezTo>
                  <a:pt x="3447" y="19012"/>
                  <a:pt x="3453" y="19027"/>
                  <a:pt x="3443" y="19042"/>
                </a:cubicBezTo>
                <a:cubicBezTo>
                  <a:pt x="3429" y="19062"/>
                  <a:pt x="3447" y="19069"/>
                  <a:pt x="3516" y="19068"/>
                </a:cubicBezTo>
                <a:cubicBezTo>
                  <a:pt x="3574" y="19067"/>
                  <a:pt x="3604" y="19075"/>
                  <a:pt x="3604" y="19090"/>
                </a:cubicBezTo>
                <a:cubicBezTo>
                  <a:pt x="3604" y="19102"/>
                  <a:pt x="3630" y="19123"/>
                  <a:pt x="3659" y="19136"/>
                </a:cubicBezTo>
                <a:cubicBezTo>
                  <a:pt x="3687" y="19149"/>
                  <a:pt x="3708" y="19186"/>
                  <a:pt x="3707" y="19217"/>
                </a:cubicBezTo>
                <a:cubicBezTo>
                  <a:pt x="3706" y="19249"/>
                  <a:pt x="3723" y="19279"/>
                  <a:pt x="3744" y="19283"/>
                </a:cubicBezTo>
                <a:cubicBezTo>
                  <a:pt x="3764" y="19288"/>
                  <a:pt x="3768" y="19297"/>
                  <a:pt x="3756" y="19305"/>
                </a:cubicBezTo>
                <a:cubicBezTo>
                  <a:pt x="3730" y="19320"/>
                  <a:pt x="3916" y="19395"/>
                  <a:pt x="4017" y="19410"/>
                </a:cubicBezTo>
                <a:cubicBezTo>
                  <a:pt x="4054" y="19415"/>
                  <a:pt x="4087" y="19428"/>
                  <a:pt x="4087" y="19440"/>
                </a:cubicBezTo>
                <a:cubicBezTo>
                  <a:pt x="4087" y="19453"/>
                  <a:pt x="4116" y="19463"/>
                  <a:pt x="4154" y="19463"/>
                </a:cubicBezTo>
                <a:cubicBezTo>
                  <a:pt x="4245" y="19463"/>
                  <a:pt x="4316" y="19490"/>
                  <a:pt x="4290" y="19516"/>
                </a:cubicBezTo>
                <a:cubicBezTo>
                  <a:pt x="4275" y="19531"/>
                  <a:pt x="4302" y="19534"/>
                  <a:pt x="4400" y="19532"/>
                </a:cubicBezTo>
                <a:cubicBezTo>
                  <a:pt x="4505" y="19528"/>
                  <a:pt x="4527" y="19533"/>
                  <a:pt x="4518" y="19553"/>
                </a:cubicBezTo>
                <a:cubicBezTo>
                  <a:pt x="4511" y="19569"/>
                  <a:pt x="4533" y="19579"/>
                  <a:pt x="4576" y="19581"/>
                </a:cubicBezTo>
                <a:cubicBezTo>
                  <a:pt x="4707" y="19584"/>
                  <a:pt x="4835" y="19590"/>
                  <a:pt x="4937" y="19600"/>
                </a:cubicBezTo>
                <a:cubicBezTo>
                  <a:pt x="5021" y="19608"/>
                  <a:pt x="5056" y="19603"/>
                  <a:pt x="5128" y="19566"/>
                </a:cubicBezTo>
                <a:cubicBezTo>
                  <a:pt x="5177" y="19541"/>
                  <a:pt x="5252" y="19520"/>
                  <a:pt x="5296" y="19520"/>
                </a:cubicBezTo>
                <a:cubicBezTo>
                  <a:pt x="5339" y="19520"/>
                  <a:pt x="5436" y="19502"/>
                  <a:pt x="5508" y="19479"/>
                </a:cubicBezTo>
                <a:lnTo>
                  <a:pt x="5639" y="19438"/>
                </a:lnTo>
                <a:lnTo>
                  <a:pt x="5642" y="19158"/>
                </a:lnTo>
                <a:cubicBezTo>
                  <a:pt x="5644" y="18916"/>
                  <a:pt x="5653" y="18872"/>
                  <a:pt x="5712" y="18839"/>
                </a:cubicBezTo>
                <a:cubicBezTo>
                  <a:pt x="5758" y="18812"/>
                  <a:pt x="5802" y="18803"/>
                  <a:pt x="5848" y="18809"/>
                </a:cubicBezTo>
                <a:cubicBezTo>
                  <a:pt x="5885" y="18814"/>
                  <a:pt x="5903" y="18813"/>
                  <a:pt x="5888" y="18807"/>
                </a:cubicBezTo>
                <a:cubicBezTo>
                  <a:pt x="5873" y="18801"/>
                  <a:pt x="5883" y="18783"/>
                  <a:pt x="5912" y="18767"/>
                </a:cubicBezTo>
                <a:cubicBezTo>
                  <a:pt x="5946" y="18749"/>
                  <a:pt x="5959" y="18715"/>
                  <a:pt x="5948" y="18674"/>
                </a:cubicBezTo>
                <a:cubicBezTo>
                  <a:pt x="5929" y="18598"/>
                  <a:pt x="5956" y="18575"/>
                  <a:pt x="6033" y="18599"/>
                </a:cubicBezTo>
                <a:cubicBezTo>
                  <a:pt x="6101" y="18620"/>
                  <a:pt x="6103" y="18606"/>
                  <a:pt x="6040" y="18567"/>
                </a:cubicBezTo>
                <a:cubicBezTo>
                  <a:pt x="5997" y="18540"/>
                  <a:pt x="6007" y="18533"/>
                  <a:pt x="6125" y="18496"/>
                </a:cubicBezTo>
                <a:cubicBezTo>
                  <a:pt x="6197" y="18473"/>
                  <a:pt x="6290" y="18454"/>
                  <a:pt x="6334" y="18454"/>
                </a:cubicBezTo>
                <a:cubicBezTo>
                  <a:pt x="6504" y="18454"/>
                  <a:pt x="6686" y="18444"/>
                  <a:pt x="6732" y="18433"/>
                </a:cubicBezTo>
                <a:cubicBezTo>
                  <a:pt x="6758" y="18427"/>
                  <a:pt x="6799" y="18426"/>
                  <a:pt x="6820" y="18431"/>
                </a:cubicBezTo>
                <a:cubicBezTo>
                  <a:pt x="6841" y="18436"/>
                  <a:pt x="6915" y="18430"/>
                  <a:pt x="6984" y="18416"/>
                </a:cubicBezTo>
                <a:cubicBezTo>
                  <a:pt x="7053" y="18403"/>
                  <a:pt x="7160" y="18390"/>
                  <a:pt x="7224" y="18388"/>
                </a:cubicBezTo>
                <a:cubicBezTo>
                  <a:pt x="7287" y="18386"/>
                  <a:pt x="7425" y="18377"/>
                  <a:pt x="7531" y="18367"/>
                </a:cubicBezTo>
                <a:cubicBezTo>
                  <a:pt x="7636" y="18358"/>
                  <a:pt x="7815" y="18348"/>
                  <a:pt x="7925" y="18346"/>
                </a:cubicBezTo>
                <a:cubicBezTo>
                  <a:pt x="8036" y="18343"/>
                  <a:pt x="8148" y="18336"/>
                  <a:pt x="8174" y="18328"/>
                </a:cubicBezTo>
                <a:cubicBezTo>
                  <a:pt x="8201" y="18320"/>
                  <a:pt x="8286" y="18314"/>
                  <a:pt x="8360" y="18316"/>
                </a:cubicBezTo>
                <a:cubicBezTo>
                  <a:pt x="8491" y="18320"/>
                  <a:pt x="8771" y="18293"/>
                  <a:pt x="8906" y="18265"/>
                </a:cubicBezTo>
                <a:cubicBezTo>
                  <a:pt x="8943" y="18257"/>
                  <a:pt x="9015" y="18251"/>
                  <a:pt x="9067" y="18251"/>
                </a:cubicBezTo>
                <a:cubicBezTo>
                  <a:pt x="9119" y="18251"/>
                  <a:pt x="9172" y="18246"/>
                  <a:pt x="9183" y="18240"/>
                </a:cubicBezTo>
                <a:cubicBezTo>
                  <a:pt x="9193" y="18233"/>
                  <a:pt x="9283" y="18226"/>
                  <a:pt x="9383" y="18224"/>
                </a:cubicBezTo>
                <a:cubicBezTo>
                  <a:pt x="9483" y="18222"/>
                  <a:pt x="9594" y="18215"/>
                  <a:pt x="9629" y="18208"/>
                </a:cubicBezTo>
                <a:cubicBezTo>
                  <a:pt x="9664" y="18201"/>
                  <a:pt x="9711" y="18201"/>
                  <a:pt x="9738" y="18207"/>
                </a:cubicBezTo>
                <a:cubicBezTo>
                  <a:pt x="9788" y="18218"/>
                  <a:pt x="9960" y="18201"/>
                  <a:pt x="10121" y="18167"/>
                </a:cubicBezTo>
                <a:cubicBezTo>
                  <a:pt x="10170" y="18157"/>
                  <a:pt x="10301" y="18144"/>
                  <a:pt x="10410" y="18141"/>
                </a:cubicBezTo>
                <a:cubicBezTo>
                  <a:pt x="10518" y="18137"/>
                  <a:pt x="10629" y="18127"/>
                  <a:pt x="10656" y="18119"/>
                </a:cubicBezTo>
                <a:cubicBezTo>
                  <a:pt x="10682" y="18111"/>
                  <a:pt x="10725" y="18109"/>
                  <a:pt x="10753" y="18116"/>
                </a:cubicBezTo>
                <a:cubicBezTo>
                  <a:pt x="10780" y="18122"/>
                  <a:pt x="10872" y="18131"/>
                  <a:pt x="10956" y="18135"/>
                </a:cubicBezTo>
                <a:cubicBezTo>
                  <a:pt x="11058" y="18140"/>
                  <a:pt x="11111" y="18150"/>
                  <a:pt x="11111" y="18165"/>
                </a:cubicBezTo>
                <a:cubicBezTo>
                  <a:pt x="11111" y="18177"/>
                  <a:pt x="11140" y="18195"/>
                  <a:pt x="11178" y="18206"/>
                </a:cubicBezTo>
                <a:cubicBezTo>
                  <a:pt x="11215" y="18216"/>
                  <a:pt x="11237" y="18229"/>
                  <a:pt x="11226" y="18235"/>
                </a:cubicBezTo>
                <a:cubicBezTo>
                  <a:pt x="11216" y="18242"/>
                  <a:pt x="11243" y="18259"/>
                  <a:pt x="11284" y="18273"/>
                </a:cubicBezTo>
                <a:cubicBezTo>
                  <a:pt x="11326" y="18287"/>
                  <a:pt x="11353" y="18302"/>
                  <a:pt x="11345" y="18307"/>
                </a:cubicBezTo>
                <a:cubicBezTo>
                  <a:pt x="11319" y="18323"/>
                  <a:pt x="11416" y="18363"/>
                  <a:pt x="11554" y="18392"/>
                </a:cubicBezTo>
                <a:cubicBezTo>
                  <a:pt x="11644" y="18412"/>
                  <a:pt x="11687" y="18430"/>
                  <a:pt x="11685" y="18451"/>
                </a:cubicBezTo>
                <a:cubicBezTo>
                  <a:pt x="11682" y="18485"/>
                  <a:pt x="11708" y="18490"/>
                  <a:pt x="11773" y="18465"/>
                </a:cubicBezTo>
                <a:cubicBezTo>
                  <a:pt x="11806" y="18453"/>
                  <a:pt x="11864" y="18459"/>
                  <a:pt x="11995" y="18488"/>
                </a:cubicBezTo>
                <a:cubicBezTo>
                  <a:pt x="12091" y="18509"/>
                  <a:pt x="12168" y="18533"/>
                  <a:pt x="12168" y="18542"/>
                </a:cubicBezTo>
                <a:cubicBezTo>
                  <a:pt x="12168" y="18550"/>
                  <a:pt x="12191" y="18554"/>
                  <a:pt x="12220" y="18550"/>
                </a:cubicBezTo>
                <a:cubicBezTo>
                  <a:pt x="12248" y="18546"/>
                  <a:pt x="12297" y="18547"/>
                  <a:pt x="12326" y="18554"/>
                </a:cubicBezTo>
                <a:cubicBezTo>
                  <a:pt x="12356" y="18561"/>
                  <a:pt x="12399" y="18560"/>
                  <a:pt x="12426" y="18552"/>
                </a:cubicBezTo>
                <a:cubicBezTo>
                  <a:pt x="12471" y="18538"/>
                  <a:pt x="12491" y="18540"/>
                  <a:pt x="12699" y="18580"/>
                </a:cubicBezTo>
                <a:cubicBezTo>
                  <a:pt x="12747" y="18590"/>
                  <a:pt x="12816" y="18598"/>
                  <a:pt x="12854" y="18598"/>
                </a:cubicBezTo>
                <a:cubicBezTo>
                  <a:pt x="12892" y="18598"/>
                  <a:pt x="12980" y="18618"/>
                  <a:pt x="13052" y="18642"/>
                </a:cubicBezTo>
                <a:cubicBezTo>
                  <a:pt x="13123" y="18666"/>
                  <a:pt x="13216" y="18688"/>
                  <a:pt x="13261" y="18690"/>
                </a:cubicBezTo>
                <a:cubicBezTo>
                  <a:pt x="13422" y="18697"/>
                  <a:pt x="13556" y="18726"/>
                  <a:pt x="13556" y="18755"/>
                </a:cubicBezTo>
                <a:cubicBezTo>
                  <a:pt x="13556" y="18793"/>
                  <a:pt x="13621" y="18806"/>
                  <a:pt x="13695" y="18783"/>
                </a:cubicBezTo>
                <a:cubicBezTo>
                  <a:pt x="13747" y="18767"/>
                  <a:pt x="13774" y="18771"/>
                  <a:pt x="13878" y="18814"/>
                </a:cubicBezTo>
                <a:cubicBezTo>
                  <a:pt x="13945" y="18841"/>
                  <a:pt x="14007" y="18865"/>
                  <a:pt x="14017" y="18866"/>
                </a:cubicBezTo>
                <a:cubicBezTo>
                  <a:pt x="14027" y="18868"/>
                  <a:pt x="14087" y="18877"/>
                  <a:pt x="14148" y="18886"/>
                </a:cubicBezTo>
                <a:cubicBezTo>
                  <a:pt x="14251" y="18900"/>
                  <a:pt x="14253" y="18903"/>
                  <a:pt x="14197" y="18927"/>
                </a:cubicBezTo>
                <a:cubicBezTo>
                  <a:pt x="14155" y="18944"/>
                  <a:pt x="14148" y="18958"/>
                  <a:pt x="14172" y="18972"/>
                </a:cubicBezTo>
                <a:cubicBezTo>
                  <a:pt x="14203" y="18990"/>
                  <a:pt x="14208" y="18991"/>
                  <a:pt x="14209" y="18970"/>
                </a:cubicBezTo>
                <a:cubicBezTo>
                  <a:pt x="14209" y="18957"/>
                  <a:pt x="14227" y="18942"/>
                  <a:pt x="14248" y="18937"/>
                </a:cubicBezTo>
                <a:cubicBezTo>
                  <a:pt x="14293" y="18927"/>
                  <a:pt x="14639" y="19030"/>
                  <a:pt x="14613" y="19046"/>
                </a:cubicBezTo>
                <a:cubicBezTo>
                  <a:pt x="14603" y="19052"/>
                  <a:pt x="14609" y="19061"/>
                  <a:pt x="14631" y="19066"/>
                </a:cubicBezTo>
                <a:cubicBezTo>
                  <a:pt x="14694" y="19080"/>
                  <a:pt x="14565" y="19159"/>
                  <a:pt x="14449" y="19176"/>
                </a:cubicBezTo>
                <a:cubicBezTo>
                  <a:pt x="14391" y="19185"/>
                  <a:pt x="14293" y="19195"/>
                  <a:pt x="14230" y="19199"/>
                </a:cubicBezTo>
                <a:cubicBezTo>
                  <a:pt x="14167" y="19203"/>
                  <a:pt x="14070" y="19214"/>
                  <a:pt x="14014" y="19225"/>
                </a:cubicBezTo>
                <a:cubicBezTo>
                  <a:pt x="13959" y="19236"/>
                  <a:pt x="13897" y="19240"/>
                  <a:pt x="13878" y="19233"/>
                </a:cubicBezTo>
                <a:cubicBezTo>
                  <a:pt x="13823" y="19214"/>
                  <a:pt x="13667" y="19242"/>
                  <a:pt x="13692" y="19266"/>
                </a:cubicBezTo>
                <a:cubicBezTo>
                  <a:pt x="13704" y="19278"/>
                  <a:pt x="13695" y="19301"/>
                  <a:pt x="13671" y="19317"/>
                </a:cubicBezTo>
                <a:cubicBezTo>
                  <a:pt x="13623" y="19351"/>
                  <a:pt x="13417" y="19396"/>
                  <a:pt x="13364" y="19383"/>
                </a:cubicBezTo>
                <a:cubicBezTo>
                  <a:pt x="13331" y="19376"/>
                  <a:pt x="13109" y="19449"/>
                  <a:pt x="13121" y="19463"/>
                </a:cubicBezTo>
                <a:cubicBezTo>
                  <a:pt x="13125" y="19467"/>
                  <a:pt x="13092" y="19470"/>
                  <a:pt x="13046" y="19469"/>
                </a:cubicBezTo>
                <a:cubicBezTo>
                  <a:pt x="12999" y="19468"/>
                  <a:pt x="12928" y="19483"/>
                  <a:pt x="12888" y="19502"/>
                </a:cubicBezTo>
                <a:cubicBezTo>
                  <a:pt x="12845" y="19522"/>
                  <a:pt x="12790" y="19533"/>
                  <a:pt x="12757" y="19528"/>
                </a:cubicBezTo>
                <a:cubicBezTo>
                  <a:pt x="12726" y="19524"/>
                  <a:pt x="12656" y="19534"/>
                  <a:pt x="12602" y="19550"/>
                </a:cubicBezTo>
                <a:cubicBezTo>
                  <a:pt x="12548" y="19566"/>
                  <a:pt x="12475" y="19578"/>
                  <a:pt x="12438" y="19578"/>
                </a:cubicBezTo>
                <a:cubicBezTo>
                  <a:pt x="12401" y="19578"/>
                  <a:pt x="12349" y="19588"/>
                  <a:pt x="12323" y="19600"/>
                </a:cubicBezTo>
                <a:cubicBezTo>
                  <a:pt x="12281" y="19619"/>
                  <a:pt x="12264" y="19618"/>
                  <a:pt x="12162" y="19599"/>
                </a:cubicBezTo>
                <a:cubicBezTo>
                  <a:pt x="12098" y="19586"/>
                  <a:pt x="12055" y="19582"/>
                  <a:pt x="12068" y="19590"/>
                </a:cubicBezTo>
                <a:cubicBezTo>
                  <a:pt x="12094" y="19605"/>
                  <a:pt x="11858" y="19663"/>
                  <a:pt x="11740" y="19669"/>
                </a:cubicBezTo>
                <a:cubicBezTo>
                  <a:pt x="11698" y="19672"/>
                  <a:pt x="11616" y="19690"/>
                  <a:pt x="11557" y="19709"/>
                </a:cubicBezTo>
                <a:cubicBezTo>
                  <a:pt x="11499" y="19729"/>
                  <a:pt x="11444" y="19745"/>
                  <a:pt x="11433" y="19745"/>
                </a:cubicBezTo>
                <a:cubicBezTo>
                  <a:pt x="11422" y="19745"/>
                  <a:pt x="11382" y="19753"/>
                  <a:pt x="11348" y="19764"/>
                </a:cubicBezTo>
                <a:cubicBezTo>
                  <a:pt x="11314" y="19775"/>
                  <a:pt x="11185" y="19794"/>
                  <a:pt x="11062" y="19807"/>
                </a:cubicBezTo>
                <a:cubicBezTo>
                  <a:pt x="10857" y="19830"/>
                  <a:pt x="10842" y="19835"/>
                  <a:pt x="10841" y="19874"/>
                </a:cubicBezTo>
                <a:cubicBezTo>
                  <a:pt x="10840" y="19898"/>
                  <a:pt x="10818" y="19931"/>
                  <a:pt x="10792" y="19948"/>
                </a:cubicBezTo>
                <a:cubicBezTo>
                  <a:pt x="10748" y="19978"/>
                  <a:pt x="10753" y="19981"/>
                  <a:pt x="10871" y="19989"/>
                </a:cubicBezTo>
                <a:cubicBezTo>
                  <a:pt x="10941" y="19994"/>
                  <a:pt x="11021" y="19997"/>
                  <a:pt x="11050" y="19994"/>
                </a:cubicBezTo>
                <a:cubicBezTo>
                  <a:pt x="11116" y="19988"/>
                  <a:pt x="11189" y="20071"/>
                  <a:pt x="11151" y="20108"/>
                </a:cubicBezTo>
                <a:cubicBezTo>
                  <a:pt x="11081" y="20174"/>
                  <a:pt x="11066" y="20379"/>
                  <a:pt x="11129" y="20407"/>
                </a:cubicBezTo>
                <a:cubicBezTo>
                  <a:pt x="11150" y="20417"/>
                  <a:pt x="11157" y="20428"/>
                  <a:pt x="11144" y="20433"/>
                </a:cubicBezTo>
                <a:cubicBezTo>
                  <a:pt x="11132" y="20437"/>
                  <a:pt x="11157" y="20448"/>
                  <a:pt x="11199" y="20456"/>
                </a:cubicBezTo>
                <a:cubicBezTo>
                  <a:pt x="11241" y="20465"/>
                  <a:pt x="11288" y="20490"/>
                  <a:pt x="11302" y="20511"/>
                </a:cubicBezTo>
                <a:cubicBezTo>
                  <a:pt x="11317" y="20533"/>
                  <a:pt x="11359" y="20567"/>
                  <a:pt x="11397" y="20587"/>
                </a:cubicBezTo>
                <a:cubicBezTo>
                  <a:pt x="11434" y="20608"/>
                  <a:pt x="11458" y="20633"/>
                  <a:pt x="11448" y="20643"/>
                </a:cubicBezTo>
                <a:cubicBezTo>
                  <a:pt x="11438" y="20654"/>
                  <a:pt x="11463" y="20665"/>
                  <a:pt x="11506" y="20669"/>
                </a:cubicBezTo>
                <a:cubicBezTo>
                  <a:pt x="11597" y="20678"/>
                  <a:pt x="11822" y="20779"/>
                  <a:pt x="11822" y="20811"/>
                </a:cubicBezTo>
                <a:cubicBezTo>
                  <a:pt x="11822" y="20823"/>
                  <a:pt x="11858" y="20840"/>
                  <a:pt x="11901" y="20848"/>
                </a:cubicBezTo>
                <a:cubicBezTo>
                  <a:pt x="11944" y="20857"/>
                  <a:pt x="11969" y="20870"/>
                  <a:pt x="11955" y="20878"/>
                </a:cubicBezTo>
                <a:cubicBezTo>
                  <a:pt x="11942" y="20886"/>
                  <a:pt x="11968" y="20903"/>
                  <a:pt x="12013" y="20914"/>
                </a:cubicBezTo>
                <a:cubicBezTo>
                  <a:pt x="12058" y="20926"/>
                  <a:pt x="12083" y="20942"/>
                  <a:pt x="12071" y="20950"/>
                </a:cubicBezTo>
                <a:cubicBezTo>
                  <a:pt x="12059" y="20957"/>
                  <a:pt x="12115" y="20988"/>
                  <a:pt x="12195" y="21018"/>
                </a:cubicBezTo>
                <a:cubicBezTo>
                  <a:pt x="12276" y="21048"/>
                  <a:pt x="12399" y="21098"/>
                  <a:pt x="12469" y="21129"/>
                </a:cubicBezTo>
                <a:lnTo>
                  <a:pt x="12596" y="21183"/>
                </a:lnTo>
                <a:lnTo>
                  <a:pt x="12514" y="21216"/>
                </a:lnTo>
                <a:cubicBezTo>
                  <a:pt x="12468" y="21234"/>
                  <a:pt x="12451" y="21252"/>
                  <a:pt x="12472" y="21257"/>
                </a:cubicBezTo>
                <a:cubicBezTo>
                  <a:pt x="12492" y="21262"/>
                  <a:pt x="12519" y="21255"/>
                  <a:pt x="12532" y="21241"/>
                </a:cubicBezTo>
                <a:cubicBezTo>
                  <a:pt x="12555" y="21219"/>
                  <a:pt x="12561" y="21219"/>
                  <a:pt x="12617" y="21240"/>
                </a:cubicBezTo>
                <a:cubicBezTo>
                  <a:pt x="12651" y="21253"/>
                  <a:pt x="12685" y="21279"/>
                  <a:pt x="12690" y="21297"/>
                </a:cubicBezTo>
                <a:cubicBezTo>
                  <a:pt x="12695" y="21316"/>
                  <a:pt x="12700" y="21335"/>
                  <a:pt x="12702" y="21340"/>
                </a:cubicBezTo>
                <a:cubicBezTo>
                  <a:pt x="12705" y="21346"/>
                  <a:pt x="12740" y="21347"/>
                  <a:pt x="12781" y="21343"/>
                </a:cubicBezTo>
                <a:cubicBezTo>
                  <a:pt x="12839" y="21337"/>
                  <a:pt x="12874" y="21350"/>
                  <a:pt x="12939" y="21398"/>
                </a:cubicBezTo>
                <a:cubicBezTo>
                  <a:pt x="12985" y="21433"/>
                  <a:pt x="13078" y="21479"/>
                  <a:pt x="13143" y="21502"/>
                </a:cubicBezTo>
                <a:lnTo>
                  <a:pt x="13261" y="21543"/>
                </a:lnTo>
                <a:lnTo>
                  <a:pt x="13167" y="21570"/>
                </a:lnTo>
                <a:lnTo>
                  <a:pt x="13073" y="21597"/>
                </a:lnTo>
                <a:lnTo>
                  <a:pt x="13173" y="21598"/>
                </a:lnTo>
                <a:cubicBezTo>
                  <a:pt x="13228" y="21598"/>
                  <a:pt x="13305" y="21585"/>
                  <a:pt x="13343" y="21569"/>
                </a:cubicBezTo>
                <a:cubicBezTo>
                  <a:pt x="13381" y="21554"/>
                  <a:pt x="13425" y="21544"/>
                  <a:pt x="13440" y="21548"/>
                </a:cubicBezTo>
                <a:cubicBezTo>
                  <a:pt x="13456" y="21551"/>
                  <a:pt x="13467" y="21539"/>
                  <a:pt x="13465" y="21522"/>
                </a:cubicBezTo>
                <a:cubicBezTo>
                  <a:pt x="13461" y="21497"/>
                  <a:pt x="13484" y="21488"/>
                  <a:pt x="13556" y="21485"/>
                </a:cubicBezTo>
                <a:cubicBezTo>
                  <a:pt x="13609" y="21483"/>
                  <a:pt x="13687" y="21475"/>
                  <a:pt x="13729" y="21468"/>
                </a:cubicBezTo>
                <a:cubicBezTo>
                  <a:pt x="13771" y="21461"/>
                  <a:pt x="13841" y="21456"/>
                  <a:pt x="13884" y="21458"/>
                </a:cubicBezTo>
                <a:cubicBezTo>
                  <a:pt x="13936" y="21460"/>
                  <a:pt x="13955" y="21453"/>
                  <a:pt x="13947" y="21437"/>
                </a:cubicBezTo>
                <a:cubicBezTo>
                  <a:pt x="13936" y="21411"/>
                  <a:pt x="14228" y="21346"/>
                  <a:pt x="14291" y="21361"/>
                </a:cubicBezTo>
                <a:cubicBezTo>
                  <a:pt x="14347" y="21374"/>
                  <a:pt x="14479" y="21353"/>
                  <a:pt x="14479" y="21331"/>
                </a:cubicBezTo>
                <a:cubicBezTo>
                  <a:pt x="14479" y="21307"/>
                  <a:pt x="14740" y="21246"/>
                  <a:pt x="14849" y="21244"/>
                </a:cubicBezTo>
                <a:cubicBezTo>
                  <a:pt x="14933" y="21242"/>
                  <a:pt x="15124" y="21206"/>
                  <a:pt x="15284" y="21162"/>
                </a:cubicBezTo>
                <a:cubicBezTo>
                  <a:pt x="15334" y="21148"/>
                  <a:pt x="15413" y="21136"/>
                  <a:pt x="15460" y="21136"/>
                </a:cubicBezTo>
                <a:cubicBezTo>
                  <a:pt x="15507" y="21136"/>
                  <a:pt x="15576" y="21123"/>
                  <a:pt x="15615" y="21107"/>
                </a:cubicBezTo>
                <a:cubicBezTo>
                  <a:pt x="15653" y="21091"/>
                  <a:pt x="15717" y="21078"/>
                  <a:pt x="15757" y="21078"/>
                </a:cubicBezTo>
                <a:cubicBezTo>
                  <a:pt x="15798" y="21078"/>
                  <a:pt x="15874" y="21061"/>
                  <a:pt x="15928" y="21040"/>
                </a:cubicBezTo>
                <a:cubicBezTo>
                  <a:pt x="15981" y="21018"/>
                  <a:pt x="16071" y="20999"/>
                  <a:pt x="16128" y="20998"/>
                </a:cubicBezTo>
                <a:cubicBezTo>
                  <a:pt x="16185" y="20996"/>
                  <a:pt x="16241" y="20994"/>
                  <a:pt x="16252" y="20993"/>
                </a:cubicBezTo>
                <a:cubicBezTo>
                  <a:pt x="16264" y="20992"/>
                  <a:pt x="16376" y="20968"/>
                  <a:pt x="16501" y="20937"/>
                </a:cubicBezTo>
                <a:cubicBezTo>
                  <a:pt x="16768" y="20873"/>
                  <a:pt x="16856" y="20858"/>
                  <a:pt x="16884" y="20876"/>
                </a:cubicBezTo>
                <a:cubicBezTo>
                  <a:pt x="16910" y="20891"/>
                  <a:pt x="16975" y="20888"/>
                  <a:pt x="17091" y="20864"/>
                </a:cubicBezTo>
                <a:cubicBezTo>
                  <a:pt x="17140" y="20854"/>
                  <a:pt x="17191" y="20849"/>
                  <a:pt x="17203" y="20854"/>
                </a:cubicBezTo>
                <a:cubicBezTo>
                  <a:pt x="17215" y="20859"/>
                  <a:pt x="17265" y="20849"/>
                  <a:pt x="17312" y="20832"/>
                </a:cubicBezTo>
                <a:cubicBezTo>
                  <a:pt x="17371" y="20812"/>
                  <a:pt x="17406" y="20807"/>
                  <a:pt x="17425" y="20819"/>
                </a:cubicBezTo>
                <a:cubicBezTo>
                  <a:pt x="17444" y="20830"/>
                  <a:pt x="17470" y="20828"/>
                  <a:pt x="17519" y="20812"/>
                </a:cubicBezTo>
                <a:cubicBezTo>
                  <a:pt x="17557" y="20799"/>
                  <a:pt x="17630" y="20788"/>
                  <a:pt x="17680" y="20787"/>
                </a:cubicBezTo>
                <a:cubicBezTo>
                  <a:pt x="17730" y="20786"/>
                  <a:pt x="17791" y="20779"/>
                  <a:pt x="17816" y="20772"/>
                </a:cubicBezTo>
                <a:cubicBezTo>
                  <a:pt x="17857" y="20760"/>
                  <a:pt x="18398" y="20742"/>
                  <a:pt x="18673" y="20744"/>
                </a:cubicBezTo>
                <a:cubicBezTo>
                  <a:pt x="18725" y="20744"/>
                  <a:pt x="18784" y="20735"/>
                  <a:pt x="18806" y="20724"/>
                </a:cubicBezTo>
                <a:cubicBezTo>
                  <a:pt x="18846" y="20705"/>
                  <a:pt x="18932" y="20700"/>
                  <a:pt x="19444" y="20682"/>
                </a:cubicBezTo>
                <a:cubicBezTo>
                  <a:pt x="19582" y="20677"/>
                  <a:pt x="19710" y="20667"/>
                  <a:pt x="19730" y="20659"/>
                </a:cubicBezTo>
                <a:cubicBezTo>
                  <a:pt x="19751" y="20651"/>
                  <a:pt x="19786" y="20652"/>
                  <a:pt x="19815" y="20662"/>
                </a:cubicBezTo>
                <a:cubicBezTo>
                  <a:pt x="19847" y="20672"/>
                  <a:pt x="19870" y="20671"/>
                  <a:pt x="19888" y="20660"/>
                </a:cubicBezTo>
                <a:cubicBezTo>
                  <a:pt x="19905" y="20650"/>
                  <a:pt x="19936" y="20650"/>
                  <a:pt x="19991" y="20662"/>
                </a:cubicBezTo>
                <a:cubicBezTo>
                  <a:pt x="20052" y="20674"/>
                  <a:pt x="20076" y="20673"/>
                  <a:pt x="20100" y="20658"/>
                </a:cubicBezTo>
                <a:cubicBezTo>
                  <a:pt x="20117" y="20648"/>
                  <a:pt x="20199" y="20637"/>
                  <a:pt x="20279" y="20635"/>
                </a:cubicBezTo>
                <a:cubicBezTo>
                  <a:pt x="20530" y="20629"/>
                  <a:pt x="20724" y="20617"/>
                  <a:pt x="20796" y="20602"/>
                </a:cubicBezTo>
                <a:cubicBezTo>
                  <a:pt x="20833" y="20595"/>
                  <a:pt x="20904" y="20589"/>
                  <a:pt x="20954" y="20589"/>
                </a:cubicBezTo>
                <a:cubicBezTo>
                  <a:pt x="21362" y="20589"/>
                  <a:pt x="21434" y="20577"/>
                  <a:pt x="21439" y="20509"/>
                </a:cubicBezTo>
                <a:cubicBezTo>
                  <a:pt x="21454" y="20319"/>
                  <a:pt x="21454" y="19954"/>
                  <a:pt x="21439" y="19925"/>
                </a:cubicBezTo>
                <a:cubicBezTo>
                  <a:pt x="21429" y="19905"/>
                  <a:pt x="21399" y="19873"/>
                  <a:pt x="21370" y="19853"/>
                </a:cubicBezTo>
                <a:cubicBezTo>
                  <a:pt x="21340" y="19833"/>
                  <a:pt x="21313" y="19809"/>
                  <a:pt x="21312" y="19802"/>
                </a:cubicBezTo>
                <a:cubicBezTo>
                  <a:pt x="21311" y="19794"/>
                  <a:pt x="21264" y="19764"/>
                  <a:pt x="21206" y="19735"/>
                </a:cubicBezTo>
                <a:cubicBezTo>
                  <a:pt x="21147" y="19707"/>
                  <a:pt x="21095" y="19665"/>
                  <a:pt x="21090" y="19643"/>
                </a:cubicBezTo>
                <a:cubicBezTo>
                  <a:pt x="21085" y="19620"/>
                  <a:pt x="21047" y="19594"/>
                  <a:pt x="20996" y="19582"/>
                </a:cubicBezTo>
                <a:cubicBezTo>
                  <a:pt x="20948" y="19570"/>
                  <a:pt x="20908" y="19548"/>
                  <a:pt x="20908" y="19533"/>
                </a:cubicBezTo>
                <a:cubicBezTo>
                  <a:pt x="20908" y="19517"/>
                  <a:pt x="20867" y="19474"/>
                  <a:pt x="20817" y="19437"/>
                </a:cubicBezTo>
                <a:cubicBezTo>
                  <a:pt x="20767" y="19400"/>
                  <a:pt x="20733" y="19362"/>
                  <a:pt x="20741" y="19354"/>
                </a:cubicBezTo>
                <a:cubicBezTo>
                  <a:pt x="20749" y="19345"/>
                  <a:pt x="20712" y="19324"/>
                  <a:pt x="20659" y="19305"/>
                </a:cubicBezTo>
                <a:cubicBezTo>
                  <a:pt x="20606" y="19286"/>
                  <a:pt x="20562" y="19259"/>
                  <a:pt x="20562" y="19246"/>
                </a:cubicBezTo>
                <a:cubicBezTo>
                  <a:pt x="20562" y="19232"/>
                  <a:pt x="20524" y="19204"/>
                  <a:pt x="20480" y="19183"/>
                </a:cubicBezTo>
                <a:cubicBezTo>
                  <a:pt x="20435" y="19162"/>
                  <a:pt x="20410" y="19135"/>
                  <a:pt x="20422" y="19124"/>
                </a:cubicBezTo>
                <a:cubicBezTo>
                  <a:pt x="20434" y="19112"/>
                  <a:pt x="20422" y="19104"/>
                  <a:pt x="20398" y="19106"/>
                </a:cubicBezTo>
                <a:cubicBezTo>
                  <a:pt x="20374" y="19107"/>
                  <a:pt x="20334" y="19081"/>
                  <a:pt x="20307" y="19046"/>
                </a:cubicBezTo>
                <a:cubicBezTo>
                  <a:pt x="20279" y="19012"/>
                  <a:pt x="20234" y="18974"/>
                  <a:pt x="20209" y="18963"/>
                </a:cubicBezTo>
                <a:cubicBezTo>
                  <a:pt x="20185" y="18952"/>
                  <a:pt x="20181" y="18944"/>
                  <a:pt x="20197" y="18944"/>
                </a:cubicBezTo>
                <a:cubicBezTo>
                  <a:pt x="20214" y="18944"/>
                  <a:pt x="20195" y="18931"/>
                  <a:pt x="20158" y="18915"/>
                </a:cubicBezTo>
                <a:cubicBezTo>
                  <a:pt x="20121" y="18900"/>
                  <a:pt x="20101" y="18880"/>
                  <a:pt x="20115" y="18872"/>
                </a:cubicBezTo>
                <a:cubicBezTo>
                  <a:pt x="20183" y="18831"/>
                  <a:pt x="19854" y="18888"/>
                  <a:pt x="19724" y="18939"/>
                </a:cubicBezTo>
                <a:lnTo>
                  <a:pt x="19636" y="18975"/>
                </a:lnTo>
                <a:lnTo>
                  <a:pt x="19526" y="18945"/>
                </a:lnTo>
                <a:cubicBezTo>
                  <a:pt x="19466" y="18929"/>
                  <a:pt x="19407" y="18919"/>
                  <a:pt x="19396" y="18923"/>
                </a:cubicBezTo>
                <a:cubicBezTo>
                  <a:pt x="19384" y="18928"/>
                  <a:pt x="19255" y="18934"/>
                  <a:pt x="19110" y="18938"/>
                </a:cubicBezTo>
                <a:cubicBezTo>
                  <a:pt x="18965" y="18942"/>
                  <a:pt x="18824" y="18948"/>
                  <a:pt x="18794" y="18952"/>
                </a:cubicBezTo>
                <a:cubicBezTo>
                  <a:pt x="18765" y="18956"/>
                  <a:pt x="18609" y="18962"/>
                  <a:pt x="18448" y="18967"/>
                </a:cubicBezTo>
                <a:cubicBezTo>
                  <a:pt x="18287" y="18971"/>
                  <a:pt x="18096" y="18984"/>
                  <a:pt x="18026" y="18996"/>
                </a:cubicBezTo>
                <a:cubicBezTo>
                  <a:pt x="17903" y="19017"/>
                  <a:pt x="17782" y="19014"/>
                  <a:pt x="17792" y="18990"/>
                </a:cubicBezTo>
                <a:cubicBezTo>
                  <a:pt x="17804" y="18964"/>
                  <a:pt x="17785" y="18944"/>
                  <a:pt x="17750" y="18944"/>
                </a:cubicBezTo>
                <a:cubicBezTo>
                  <a:pt x="17728" y="18944"/>
                  <a:pt x="17717" y="18951"/>
                  <a:pt x="17722" y="18960"/>
                </a:cubicBezTo>
                <a:cubicBezTo>
                  <a:pt x="17733" y="18977"/>
                  <a:pt x="17535" y="19025"/>
                  <a:pt x="17443" y="19027"/>
                </a:cubicBezTo>
                <a:cubicBezTo>
                  <a:pt x="17411" y="19028"/>
                  <a:pt x="17341" y="19032"/>
                  <a:pt x="17288" y="19037"/>
                </a:cubicBezTo>
                <a:cubicBezTo>
                  <a:pt x="17052" y="19060"/>
                  <a:pt x="16880" y="19062"/>
                  <a:pt x="16623" y="19045"/>
                </a:cubicBezTo>
                <a:cubicBezTo>
                  <a:pt x="16471" y="19035"/>
                  <a:pt x="16321" y="19023"/>
                  <a:pt x="16289" y="19019"/>
                </a:cubicBezTo>
                <a:cubicBezTo>
                  <a:pt x="16257" y="19015"/>
                  <a:pt x="16201" y="19013"/>
                  <a:pt x="16164" y="19014"/>
                </a:cubicBezTo>
                <a:cubicBezTo>
                  <a:pt x="16128" y="19016"/>
                  <a:pt x="16066" y="19010"/>
                  <a:pt x="16025" y="19002"/>
                </a:cubicBezTo>
                <a:cubicBezTo>
                  <a:pt x="15968" y="18991"/>
                  <a:pt x="15938" y="18993"/>
                  <a:pt x="15900" y="19010"/>
                </a:cubicBezTo>
                <a:cubicBezTo>
                  <a:pt x="15873" y="19022"/>
                  <a:pt x="15820" y="19030"/>
                  <a:pt x="15782" y="19026"/>
                </a:cubicBezTo>
                <a:cubicBezTo>
                  <a:pt x="15743" y="19022"/>
                  <a:pt x="15721" y="19024"/>
                  <a:pt x="15733" y="19031"/>
                </a:cubicBezTo>
                <a:cubicBezTo>
                  <a:pt x="15761" y="19048"/>
                  <a:pt x="15607" y="19070"/>
                  <a:pt x="15493" y="19066"/>
                </a:cubicBezTo>
                <a:cubicBezTo>
                  <a:pt x="15445" y="19064"/>
                  <a:pt x="15399" y="19072"/>
                  <a:pt x="15387" y="19084"/>
                </a:cubicBezTo>
                <a:cubicBezTo>
                  <a:pt x="15374" y="19097"/>
                  <a:pt x="15340" y="19102"/>
                  <a:pt x="15302" y="19096"/>
                </a:cubicBezTo>
                <a:cubicBezTo>
                  <a:pt x="15267" y="19091"/>
                  <a:pt x="15196" y="19097"/>
                  <a:pt x="15144" y="19110"/>
                </a:cubicBezTo>
                <a:cubicBezTo>
                  <a:pt x="15055" y="19132"/>
                  <a:pt x="15049" y="19132"/>
                  <a:pt x="15029" y="19102"/>
                </a:cubicBezTo>
                <a:cubicBezTo>
                  <a:pt x="15014" y="19080"/>
                  <a:pt x="14984" y="19073"/>
                  <a:pt x="14934" y="19078"/>
                </a:cubicBezTo>
                <a:cubicBezTo>
                  <a:pt x="14842" y="19087"/>
                  <a:pt x="14806" y="19064"/>
                  <a:pt x="14868" y="19036"/>
                </a:cubicBezTo>
                <a:cubicBezTo>
                  <a:pt x="14926" y="19010"/>
                  <a:pt x="14882" y="18991"/>
                  <a:pt x="14749" y="18985"/>
                </a:cubicBezTo>
                <a:cubicBezTo>
                  <a:pt x="14684" y="18982"/>
                  <a:pt x="14648" y="18969"/>
                  <a:pt x="14640" y="18947"/>
                </a:cubicBezTo>
                <a:cubicBezTo>
                  <a:pt x="14633" y="18929"/>
                  <a:pt x="14606" y="18914"/>
                  <a:pt x="14579" y="18914"/>
                </a:cubicBezTo>
                <a:cubicBezTo>
                  <a:pt x="14510" y="18914"/>
                  <a:pt x="14398" y="18865"/>
                  <a:pt x="14391" y="18831"/>
                </a:cubicBezTo>
                <a:cubicBezTo>
                  <a:pt x="14386" y="18807"/>
                  <a:pt x="14374" y="18805"/>
                  <a:pt x="14315" y="18818"/>
                </a:cubicBezTo>
                <a:cubicBezTo>
                  <a:pt x="14257" y="18832"/>
                  <a:pt x="14232" y="18829"/>
                  <a:pt x="14178" y="18804"/>
                </a:cubicBezTo>
                <a:cubicBezTo>
                  <a:pt x="14142" y="18787"/>
                  <a:pt x="14078" y="18771"/>
                  <a:pt x="14036" y="18768"/>
                </a:cubicBezTo>
                <a:cubicBezTo>
                  <a:pt x="13988" y="18765"/>
                  <a:pt x="13953" y="18750"/>
                  <a:pt x="13944" y="18727"/>
                </a:cubicBezTo>
                <a:cubicBezTo>
                  <a:pt x="13928" y="18684"/>
                  <a:pt x="13872" y="18668"/>
                  <a:pt x="13762" y="18678"/>
                </a:cubicBezTo>
                <a:cubicBezTo>
                  <a:pt x="13717" y="18683"/>
                  <a:pt x="13666" y="18680"/>
                  <a:pt x="13653" y="18672"/>
                </a:cubicBezTo>
                <a:cubicBezTo>
                  <a:pt x="13639" y="18663"/>
                  <a:pt x="13605" y="18660"/>
                  <a:pt x="13574" y="18665"/>
                </a:cubicBezTo>
                <a:cubicBezTo>
                  <a:pt x="13535" y="18670"/>
                  <a:pt x="13503" y="18658"/>
                  <a:pt x="13474" y="18626"/>
                </a:cubicBezTo>
                <a:cubicBezTo>
                  <a:pt x="13450" y="18601"/>
                  <a:pt x="13377" y="18569"/>
                  <a:pt x="13313" y="18554"/>
                </a:cubicBezTo>
                <a:cubicBezTo>
                  <a:pt x="13208" y="18530"/>
                  <a:pt x="13189" y="18529"/>
                  <a:pt x="13109" y="18549"/>
                </a:cubicBezTo>
                <a:cubicBezTo>
                  <a:pt x="13041" y="18565"/>
                  <a:pt x="13004" y="18567"/>
                  <a:pt x="12942" y="18554"/>
                </a:cubicBezTo>
                <a:cubicBezTo>
                  <a:pt x="12899" y="18545"/>
                  <a:pt x="12863" y="18532"/>
                  <a:pt x="12863" y="18525"/>
                </a:cubicBezTo>
                <a:cubicBezTo>
                  <a:pt x="12863" y="18517"/>
                  <a:pt x="12801" y="18511"/>
                  <a:pt x="12727" y="18511"/>
                </a:cubicBezTo>
                <a:cubicBezTo>
                  <a:pt x="12649" y="18511"/>
                  <a:pt x="12583" y="18503"/>
                  <a:pt x="12572" y="18492"/>
                </a:cubicBezTo>
                <a:cubicBezTo>
                  <a:pt x="12561" y="18481"/>
                  <a:pt x="12512" y="18473"/>
                  <a:pt x="12466" y="18474"/>
                </a:cubicBezTo>
                <a:cubicBezTo>
                  <a:pt x="12419" y="18476"/>
                  <a:pt x="12308" y="18460"/>
                  <a:pt x="12220" y="18437"/>
                </a:cubicBezTo>
                <a:cubicBezTo>
                  <a:pt x="12131" y="18414"/>
                  <a:pt x="12015" y="18396"/>
                  <a:pt x="11961" y="18396"/>
                </a:cubicBezTo>
                <a:cubicBezTo>
                  <a:pt x="11908" y="18396"/>
                  <a:pt x="11846" y="18384"/>
                  <a:pt x="11825" y="18370"/>
                </a:cubicBezTo>
                <a:cubicBezTo>
                  <a:pt x="11803" y="18356"/>
                  <a:pt x="11786" y="18350"/>
                  <a:pt x="11785" y="18356"/>
                </a:cubicBezTo>
                <a:cubicBezTo>
                  <a:pt x="11785" y="18362"/>
                  <a:pt x="11750" y="18361"/>
                  <a:pt x="11709" y="18353"/>
                </a:cubicBezTo>
                <a:cubicBezTo>
                  <a:pt x="11665" y="18344"/>
                  <a:pt x="11640" y="18327"/>
                  <a:pt x="11649" y="18310"/>
                </a:cubicBezTo>
                <a:cubicBezTo>
                  <a:pt x="11658" y="18293"/>
                  <a:pt x="11635" y="18280"/>
                  <a:pt x="11585" y="18275"/>
                </a:cubicBezTo>
                <a:cubicBezTo>
                  <a:pt x="11513" y="18268"/>
                  <a:pt x="11514" y="18266"/>
                  <a:pt x="11570" y="18234"/>
                </a:cubicBezTo>
                <a:cubicBezTo>
                  <a:pt x="11634" y="18197"/>
                  <a:pt x="11643" y="18096"/>
                  <a:pt x="11585" y="18068"/>
                </a:cubicBezTo>
                <a:cubicBezTo>
                  <a:pt x="11539" y="18046"/>
                  <a:pt x="11662" y="18020"/>
                  <a:pt x="11813" y="18020"/>
                </a:cubicBezTo>
                <a:cubicBezTo>
                  <a:pt x="11873" y="18020"/>
                  <a:pt x="11943" y="18012"/>
                  <a:pt x="11967" y="18003"/>
                </a:cubicBezTo>
                <a:cubicBezTo>
                  <a:pt x="12002" y="17990"/>
                  <a:pt x="12036" y="17990"/>
                  <a:pt x="12110" y="18003"/>
                </a:cubicBezTo>
                <a:cubicBezTo>
                  <a:pt x="12193" y="18017"/>
                  <a:pt x="12222" y="18016"/>
                  <a:pt x="12286" y="17992"/>
                </a:cubicBezTo>
                <a:cubicBezTo>
                  <a:pt x="12328" y="17976"/>
                  <a:pt x="12411" y="17963"/>
                  <a:pt x="12472" y="17963"/>
                </a:cubicBezTo>
                <a:cubicBezTo>
                  <a:pt x="12533" y="17963"/>
                  <a:pt x="12604" y="17954"/>
                  <a:pt x="12630" y="17943"/>
                </a:cubicBezTo>
                <a:cubicBezTo>
                  <a:pt x="12655" y="17931"/>
                  <a:pt x="12715" y="17924"/>
                  <a:pt x="12766" y="17928"/>
                </a:cubicBezTo>
                <a:cubicBezTo>
                  <a:pt x="12816" y="17931"/>
                  <a:pt x="12868" y="17928"/>
                  <a:pt x="12882" y="17920"/>
                </a:cubicBezTo>
                <a:cubicBezTo>
                  <a:pt x="12895" y="17912"/>
                  <a:pt x="12954" y="17905"/>
                  <a:pt x="13015" y="17905"/>
                </a:cubicBezTo>
                <a:cubicBezTo>
                  <a:pt x="13076" y="17905"/>
                  <a:pt x="13139" y="17898"/>
                  <a:pt x="13152" y="17890"/>
                </a:cubicBezTo>
                <a:cubicBezTo>
                  <a:pt x="13183" y="17871"/>
                  <a:pt x="13391" y="17872"/>
                  <a:pt x="13422" y="17891"/>
                </a:cubicBezTo>
                <a:cubicBezTo>
                  <a:pt x="13435" y="17899"/>
                  <a:pt x="13460" y="17902"/>
                  <a:pt x="13480" y="17897"/>
                </a:cubicBezTo>
                <a:cubicBezTo>
                  <a:pt x="13500" y="17892"/>
                  <a:pt x="13510" y="17882"/>
                  <a:pt x="13498" y="17875"/>
                </a:cubicBezTo>
                <a:cubicBezTo>
                  <a:pt x="13464" y="17855"/>
                  <a:pt x="13683" y="17820"/>
                  <a:pt x="13826" y="17824"/>
                </a:cubicBezTo>
                <a:cubicBezTo>
                  <a:pt x="13912" y="17826"/>
                  <a:pt x="14003" y="17816"/>
                  <a:pt x="14087" y="17794"/>
                </a:cubicBezTo>
                <a:cubicBezTo>
                  <a:pt x="14219" y="17761"/>
                  <a:pt x="14534" y="17750"/>
                  <a:pt x="14579" y="17777"/>
                </a:cubicBezTo>
                <a:cubicBezTo>
                  <a:pt x="14591" y="17784"/>
                  <a:pt x="14625" y="17790"/>
                  <a:pt x="14658" y="17790"/>
                </a:cubicBezTo>
                <a:cubicBezTo>
                  <a:pt x="14707" y="17790"/>
                  <a:pt x="14712" y="17786"/>
                  <a:pt x="14673" y="17768"/>
                </a:cubicBezTo>
                <a:cubicBezTo>
                  <a:pt x="14634" y="17750"/>
                  <a:pt x="14643" y="17744"/>
                  <a:pt x="14734" y="17730"/>
                </a:cubicBezTo>
                <a:cubicBezTo>
                  <a:pt x="14795" y="17720"/>
                  <a:pt x="14862" y="17711"/>
                  <a:pt x="14883" y="17710"/>
                </a:cubicBezTo>
                <a:cubicBezTo>
                  <a:pt x="14904" y="17709"/>
                  <a:pt x="14958" y="17701"/>
                  <a:pt x="15004" y="17692"/>
                </a:cubicBezTo>
                <a:cubicBezTo>
                  <a:pt x="15051" y="17682"/>
                  <a:pt x="15123" y="17674"/>
                  <a:pt x="15162" y="17674"/>
                </a:cubicBezTo>
                <a:cubicBezTo>
                  <a:pt x="15202" y="17674"/>
                  <a:pt x="15253" y="17667"/>
                  <a:pt x="15278" y="17658"/>
                </a:cubicBezTo>
                <a:cubicBezTo>
                  <a:pt x="15311" y="17645"/>
                  <a:pt x="15337" y="17645"/>
                  <a:pt x="15381" y="17659"/>
                </a:cubicBezTo>
                <a:cubicBezTo>
                  <a:pt x="15428" y="17674"/>
                  <a:pt x="15458" y="17671"/>
                  <a:pt x="15551" y="17646"/>
                </a:cubicBezTo>
                <a:cubicBezTo>
                  <a:pt x="15626" y="17626"/>
                  <a:pt x="15724" y="17617"/>
                  <a:pt x="15839" y="17617"/>
                </a:cubicBezTo>
                <a:cubicBezTo>
                  <a:pt x="15936" y="17617"/>
                  <a:pt x="16024" y="17610"/>
                  <a:pt x="16037" y="17602"/>
                </a:cubicBezTo>
                <a:cubicBezTo>
                  <a:pt x="16094" y="17567"/>
                  <a:pt x="16325" y="17672"/>
                  <a:pt x="16325" y="17733"/>
                </a:cubicBezTo>
                <a:cubicBezTo>
                  <a:pt x="16325" y="17747"/>
                  <a:pt x="16344" y="17763"/>
                  <a:pt x="16365" y="17768"/>
                </a:cubicBezTo>
                <a:cubicBezTo>
                  <a:pt x="16386" y="17773"/>
                  <a:pt x="16404" y="17787"/>
                  <a:pt x="16404" y="17799"/>
                </a:cubicBezTo>
                <a:cubicBezTo>
                  <a:pt x="16404" y="17820"/>
                  <a:pt x="16502" y="17871"/>
                  <a:pt x="16723" y="17964"/>
                </a:cubicBezTo>
                <a:cubicBezTo>
                  <a:pt x="16772" y="17985"/>
                  <a:pt x="16864" y="18032"/>
                  <a:pt x="16927" y="18069"/>
                </a:cubicBezTo>
                <a:cubicBezTo>
                  <a:pt x="17003" y="18114"/>
                  <a:pt x="17065" y="18136"/>
                  <a:pt x="17121" y="18136"/>
                </a:cubicBezTo>
                <a:cubicBezTo>
                  <a:pt x="17200" y="18136"/>
                  <a:pt x="17267" y="18156"/>
                  <a:pt x="17294" y="18186"/>
                </a:cubicBezTo>
                <a:cubicBezTo>
                  <a:pt x="17301" y="18194"/>
                  <a:pt x="17322" y="18199"/>
                  <a:pt x="17340" y="18197"/>
                </a:cubicBezTo>
                <a:cubicBezTo>
                  <a:pt x="17358" y="18194"/>
                  <a:pt x="17401" y="18201"/>
                  <a:pt x="17434" y="18211"/>
                </a:cubicBezTo>
                <a:cubicBezTo>
                  <a:pt x="17467" y="18222"/>
                  <a:pt x="17537" y="18231"/>
                  <a:pt x="17592" y="18232"/>
                </a:cubicBezTo>
                <a:cubicBezTo>
                  <a:pt x="17647" y="18233"/>
                  <a:pt x="17744" y="18238"/>
                  <a:pt x="17807" y="18242"/>
                </a:cubicBezTo>
                <a:cubicBezTo>
                  <a:pt x="17934" y="18251"/>
                  <a:pt x="18340" y="18204"/>
                  <a:pt x="18454" y="18167"/>
                </a:cubicBezTo>
                <a:cubicBezTo>
                  <a:pt x="18492" y="18155"/>
                  <a:pt x="18581" y="18143"/>
                  <a:pt x="18649" y="18142"/>
                </a:cubicBezTo>
                <a:cubicBezTo>
                  <a:pt x="18857" y="18138"/>
                  <a:pt x="18867" y="18136"/>
                  <a:pt x="18867" y="18113"/>
                </a:cubicBezTo>
                <a:cubicBezTo>
                  <a:pt x="18867" y="18096"/>
                  <a:pt x="18852" y="18094"/>
                  <a:pt x="18797" y="18105"/>
                </a:cubicBezTo>
                <a:cubicBezTo>
                  <a:pt x="18686" y="18128"/>
                  <a:pt x="18626" y="18097"/>
                  <a:pt x="18700" y="18054"/>
                </a:cubicBezTo>
                <a:cubicBezTo>
                  <a:pt x="18733" y="18035"/>
                  <a:pt x="18752" y="18020"/>
                  <a:pt x="18740" y="18020"/>
                </a:cubicBezTo>
                <a:cubicBezTo>
                  <a:pt x="18728" y="18020"/>
                  <a:pt x="18740" y="17999"/>
                  <a:pt x="18767" y="17973"/>
                </a:cubicBezTo>
                <a:cubicBezTo>
                  <a:pt x="18826" y="17917"/>
                  <a:pt x="18811" y="17710"/>
                  <a:pt x="18746" y="17667"/>
                </a:cubicBezTo>
                <a:cubicBezTo>
                  <a:pt x="18734" y="17659"/>
                  <a:pt x="18726" y="17633"/>
                  <a:pt x="18728" y="17609"/>
                </a:cubicBezTo>
                <a:cubicBezTo>
                  <a:pt x="18730" y="17576"/>
                  <a:pt x="18751" y="17566"/>
                  <a:pt x="18809" y="17566"/>
                </a:cubicBezTo>
                <a:cubicBezTo>
                  <a:pt x="18861" y="17565"/>
                  <a:pt x="18884" y="17557"/>
                  <a:pt x="18876" y="17540"/>
                </a:cubicBezTo>
                <a:cubicBezTo>
                  <a:pt x="18870" y="17527"/>
                  <a:pt x="18896" y="17510"/>
                  <a:pt x="18934" y="17505"/>
                </a:cubicBezTo>
                <a:cubicBezTo>
                  <a:pt x="19109" y="17481"/>
                  <a:pt x="19193" y="17437"/>
                  <a:pt x="19195" y="17371"/>
                </a:cubicBezTo>
                <a:cubicBezTo>
                  <a:pt x="19197" y="17315"/>
                  <a:pt x="19210" y="17307"/>
                  <a:pt x="19274" y="17310"/>
                </a:cubicBezTo>
                <a:cubicBezTo>
                  <a:pt x="19315" y="17313"/>
                  <a:pt x="19411" y="17316"/>
                  <a:pt x="19487" y="17318"/>
                </a:cubicBezTo>
                <a:lnTo>
                  <a:pt x="19623" y="17322"/>
                </a:lnTo>
                <a:lnTo>
                  <a:pt x="19626" y="16911"/>
                </a:lnTo>
                <a:cubicBezTo>
                  <a:pt x="19628" y="16643"/>
                  <a:pt x="19613" y="16492"/>
                  <a:pt x="19587" y="16480"/>
                </a:cubicBezTo>
                <a:cubicBezTo>
                  <a:pt x="19558" y="16467"/>
                  <a:pt x="19562" y="16456"/>
                  <a:pt x="19593" y="16445"/>
                </a:cubicBezTo>
                <a:cubicBezTo>
                  <a:pt x="19656" y="16421"/>
                  <a:pt x="19649" y="16404"/>
                  <a:pt x="19581" y="16414"/>
                </a:cubicBezTo>
                <a:cubicBezTo>
                  <a:pt x="19544" y="16419"/>
                  <a:pt x="19510" y="16409"/>
                  <a:pt x="19487" y="16388"/>
                </a:cubicBezTo>
                <a:cubicBezTo>
                  <a:pt x="19467" y="16369"/>
                  <a:pt x="19449" y="16360"/>
                  <a:pt x="19447" y="16366"/>
                </a:cubicBezTo>
                <a:cubicBezTo>
                  <a:pt x="19446" y="16372"/>
                  <a:pt x="19408" y="16370"/>
                  <a:pt x="19365" y="16362"/>
                </a:cubicBezTo>
                <a:cubicBezTo>
                  <a:pt x="19322" y="16353"/>
                  <a:pt x="19298" y="16339"/>
                  <a:pt x="19311" y="16332"/>
                </a:cubicBezTo>
                <a:cubicBezTo>
                  <a:pt x="19323" y="16324"/>
                  <a:pt x="19300" y="16299"/>
                  <a:pt x="19256" y="16276"/>
                </a:cubicBezTo>
                <a:cubicBezTo>
                  <a:pt x="19212" y="16253"/>
                  <a:pt x="19174" y="16226"/>
                  <a:pt x="19174" y="16217"/>
                </a:cubicBezTo>
                <a:cubicBezTo>
                  <a:pt x="19174" y="16207"/>
                  <a:pt x="19148" y="16204"/>
                  <a:pt x="19113" y="16209"/>
                </a:cubicBezTo>
                <a:cubicBezTo>
                  <a:pt x="19020" y="16222"/>
                  <a:pt x="18976" y="16205"/>
                  <a:pt x="19022" y="16172"/>
                </a:cubicBezTo>
                <a:cubicBezTo>
                  <a:pt x="19044" y="16157"/>
                  <a:pt x="19050" y="16137"/>
                  <a:pt x="19034" y="16127"/>
                </a:cubicBezTo>
                <a:cubicBezTo>
                  <a:pt x="19018" y="16117"/>
                  <a:pt x="19010" y="16092"/>
                  <a:pt x="19016" y="16070"/>
                </a:cubicBezTo>
                <a:cubicBezTo>
                  <a:pt x="19022" y="16048"/>
                  <a:pt x="19008" y="16030"/>
                  <a:pt x="18986" y="16030"/>
                </a:cubicBezTo>
                <a:cubicBezTo>
                  <a:pt x="18963" y="16030"/>
                  <a:pt x="18943" y="16046"/>
                  <a:pt x="18943" y="16065"/>
                </a:cubicBezTo>
                <a:cubicBezTo>
                  <a:pt x="18943" y="16118"/>
                  <a:pt x="18894" y="16120"/>
                  <a:pt x="18749" y="16074"/>
                </a:cubicBezTo>
                <a:cubicBezTo>
                  <a:pt x="18638" y="16040"/>
                  <a:pt x="18625" y="16030"/>
                  <a:pt x="18667" y="16011"/>
                </a:cubicBezTo>
                <a:cubicBezTo>
                  <a:pt x="18709" y="15992"/>
                  <a:pt x="18706" y="15990"/>
                  <a:pt x="18642" y="15996"/>
                </a:cubicBezTo>
                <a:cubicBezTo>
                  <a:pt x="18587" y="16001"/>
                  <a:pt x="18525" y="15983"/>
                  <a:pt x="18400" y="15924"/>
                </a:cubicBezTo>
                <a:cubicBezTo>
                  <a:pt x="18307" y="15881"/>
                  <a:pt x="18203" y="15842"/>
                  <a:pt x="18166" y="15838"/>
                </a:cubicBezTo>
                <a:cubicBezTo>
                  <a:pt x="18129" y="15834"/>
                  <a:pt x="18097" y="15818"/>
                  <a:pt x="18096" y="15803"/>
                </a:cubicBezTo>
                <a:cubicBezTo>
                  <a:pt x="18094" y="15767"/>
                  <a:pt x="18002" y="15724"/>
                  <a:pt x="17938" y="15729"/>
                </a:cubicBezTo>
                <a:cubicBezTo>
                  <a:pt x="17909" y="15732"/>
                  <a:pt x="17886" y="15724"/>
                  <a:pt x="17886" y="15712"/>
                </a:cubicBezTo>
                <a:cubicBezTo>
                  <a:pt x="17886" y="15700"/>
                  <a:pt x="17864" y="15684"/>
                  <a:pt x="17838" y="15676"/>
                </a:cubicBezTo>
                <a:cubicBezTo>
                  <a:pt x="17812" y="15668"/>
                  <a:pt x="17784" y="15648"/>
                  <a:pt x="17777" y="15630"/>
                </a:cubicBezTo>
                <a:cubicBezTo>
                  <a:pt x="17770" y="15613"/>
                  <a:pt x="17752" y="15594"/>
                  <a:pt x="17737" y="15588"/>
                </a:cubicBezTo>
                <a:cubicBezTo>
                  <a:pt x="17723" y="15583"/>
                  <a:pt x="17713" y="15564"/>
                  <a:pt x="17713" y="15547"/>
                </a:cubicBezTo>
                <a:cubicBezTo>
                  <a:pt x="17713" y="15530"/>
                  <a:pt x="17666" y="15500"/>
                  <a:pt x="17610" y="15481"/>
                </a:cubicBezTo>
                <a:cubicBezTo>
                  <a:pt x="17554" y="15462"/>
                  <a:pt x="17518" y="15453"/>
                  <a:pt x="17531" y="15462"/>
                </a:cubicBezTo>
                <a:cubicBezTo>
                  <a:pt x="17544" y="15470"/>
                  <a:pt x="17533" y="15490"/>
                  <a:pt x="17504" y="15505"/>
                </a:cubicBezTo>
                <a:cubicBezTo>
                  <a:pt x="17453" y="15531"/>
                  <a:pt x="17445" y="15530"/>
                  <a:pt x="17400" y="15489"/>
                </a:cubicBezTo>
                <a:cubicBezTo>
                  <a:pt x="17374" y="15465"/>
                  <a:pt x="17351" y="15436"/>
                  <a:pt x="17349" y="15424"/>
                </a:cubicBezTo>
                <a:cubicBezTo>
                  <a:pt x="17347" y="15412"/>
                  <a:pt x="17320" y="15403"/>
                  <a:pt x="17288" y="15402"/>
                </a:cubicBezTo>
                <a:cubicBezTo>
                  <a:pt x="17174" y="15402"/>
                  <a:pt x="17130" y="15381"/>
                  <a:pt x="17176" y="15349"/>
                </a:cubicBezTo>
                <a:cubicBezTo>
                  <a:pt x="17209" y="15325"/>
                  <a:pt x="17208" y="15321"/>
                  <a:pt x="17167" y="15326"/>
                </a:cubicBezTo>
                <a:cubicBezTo>
                  <a:pt x="17050" y="15341"/>
                  <a:pt x="16749" y="15215"/>
                  <a:pt x="16811" y="15177"/>
                </a:cubicBezTo>
                <a:cubicBezTo>
                  <a:pt x="16823" y="15170"/>
                  <a:pt x="16782" y="15164"/>
                  <a:pt x="16720" y="15164"/>
                </a:cubicBezTo>
                <a:cubicBezTo>
                  <a:pt x="16599" y="15164"/>
                  <a:pt x="16447" y="15116"/>
                  <a:pt x="16517" y="15099"/>
                </a:cubicBezTo>
                <a:cubicBezTo>
                  <a:pt x="16579" y="15085"/>
                  <a:pt x="16567" y="15066"/>
                  <a:pt x="16495" y="15069"/>
                </a:cubicBezTo>
                <a:cubicBezTo>
                  <a:pt x="16401" y="15072"/>
                  <a:pt x="16382" y="14995"/>
                  <a:pt x="16468" y="14958"/>
                </a:cubicBezTo>
                <a:cubicBezTo>
                  <a:pt x="16536" y="14929"/>
                  <a:pt x="16536" y="14929"/>
                  <a:pt x="16432" y="14937"/>
                </a:cubicBezTo>
                <a:cubicBezTo>
                  <a:pt x="16373" y="14941"/>
                  <a:pt x="16316" y="14938"/>
                  <a:pt x="16304" y="14931"/>
                </a:cubicBezTo>
                <a:cubicBezTo>
                  <a:pt x="16292" y="14923"/>
                  <a:pt x="16256" y="14929"/>
                  <a:pt x="16228" y="14943"/>
                </a:cubicBezTo>
                <a:cubicBezTo>
                  <a:pt x="16180" y="14968"/>
                  <a:pt x="16176" y="14967"/>
                  <a:pt x="16137" y="14929"/>
                </a:cubicBezTo>
                <a:cubicBezTo>
                  <a:pt x="16114" y="14906"/>
                  <a:pt x="16108" y="14880"/>
                  <a:pt x="16122" y="14872"/>
                </a:cubicBezTo>
                <a:cubicBezTo>
                  <a:pt x="16138" y="14862"/>
                  <a:pt x="16123" y="14859"/>
                  <a:pt x="16085" y="14865"/>
                </a:cubicBezTo>
                <a:cubicBezTo>
                  <a:pt x="16017" y="14875"/>
                  <a:pt x="15886" y="14830"/>
                  <a:pt x="15931" y="14811"/>
                </a:cubicBezTo>
                <a:cubicBezTo>
                  <a:pt x="15946" y="14805"/>
                  <a:pt x="15939" y="14803"/>
                  <a:pt x="15912" y="14809"/>
                </a:cubicBezTo>
                <a:cubicBezTo>
                  <a:pt x="15869" y="14818"/>
                  <a:pt x="15782" y="14766"/>
                  <a:pt x="15773" y="14725"/>
                </a:cubicBezTo>
                <a:cubicBezTo>
                  <a:pt x="15771" y="14717"/>
                  <a:pt x="15727" y="14707"/>
                  <a:pt x="15679" y="14703"/>
                </a:cubicBezTo>
                <a:cubicBezTo>
                  <a:pt x="15630" y="14699"/>
                  <a:pt x="15595" y="14692"/>
                  <a:pt x="15600" y="14688"/>
                </a:cubicBezTo>
                <a:cubicBezTo>
                  <a:pt x="15604" y="14684"/>
                  <a:pt x="15587" y="14666"/>
                  <a:pt x="15563" y="14649"/>
                </a:cubicBezTo>
                <a:cubicBezTo>
                  <a:pt x="15528" y="14625"/>
                  <a:pt x="15532" y="14615"/>
                  <a:pt x="15575" y="14602"/>
                </a:cubicBezTo>
                <a:cubicBezTo>
                  <a:pt x="15606" y="14592"/>
                  <a:pt x="15654" y="14589"/>
                  <a:pt x="15682" y="14595"/>
                </a:cubicBezTo>
                <a:cubicBezTo>
                  <a:pt x="15719" y="14603"/>
                  <a:pt x="15721" y="14601"/>
                  <a:pt x="15688" y="14588"/>
                </a:cubicBezTo>
                <a:cubicBezTo>
                  <a:pt x="15653" y="14574"/>
                  <a:pt x="15620" y="14575"/>
                  <a:pt x="15530" y="14593"/>
                </a:cubicBezTo>
                <a:cubicBezTo>
                  <a:pt x="15404" y="14617"/>
                  <a:pt x="15326" y="14602"/>
                  <a:pt x="15326" y="14555"/>
                </a:cubicBezTo>
                <a:cubicBezTo>
                  <a:pt x="15326" y="14541"/>
                  <a:pt x="15310" y="14530"/>
                  <a:pt x="15290" y="14530"/>
                </a:cubicBezTo>
                <a:cubicBezTo>
                  <a:pt x="15224" y="14530"/>
                  <a:pt x="15161" y="14470"/>
                  <a:pt x="15208" y="14452"/>
                </a:cubicBezTo>
                <a:cubicBezTo>
                  <a:pt x="15231" y="14444"/>
                  <a:pt x="15247" y="14403"/>
                  <a:pt x="15247" y="14361"/>
                </a:cubicBezTo>
                <a:cubicBezTo>
                  <a:pt x="15247" y="14320"/>
                  <a:pt x="15266" y="14282"/>
                  <a:pt x="15287" y="14277"/>
                </a:cubicBezTo>
                <a:cubicBezTo>
                  <a:pt x="15354" y="14262"/>
                  <a:pt x="15328" y="14246"/>
                  <a:pt x="15238" y="14247"/>
                </a:cubicBezTo>
                <a:cubicBezTo>
                  <a:pt x="15183" y="14248"/>
                  <a:pt x="15158" y="14241"/>
                  <a:pt x="15165" y="14228"/>
                </a:cubicBezTo>
                <a:cubicBezTo>
                  <a:pt x="15172" y="14217"/>
                  <a:pt x="15178" y="14163"/>
                  <a:pt x="15180" y="14108"/>
                </a:cubicBezTo>
                <a:cubicBezTo>
                  <a:pt x="15186" y="14002"/>
                  <a:pt x="15207" y="13987"/>
                  <a:pt x="15384" y="13974"/>
                </a:cubicBezTo>
                <a:cubicBezTo>
                  <a:pt x="15685" y="13951"/>
                  <a:pt x="15742" y="13950"/>
                  <a:pt x="15767" y="13965"/>
                </a:cubicBezTo>
                <a:cubicBezTo>
                  <a:pt x="15781" y="13974"/>
                  <a:pt x="15817" y="13981"/>
                  <a:pt x="15849" y="13981"/>
                </a:cubicBezTo>
                <a:cubicBezTo>
                  <a:pt x="15880" y="13981"/>
                  <a:pt x="15897" y="13975"/>
                  <a:pt x="15885" y="13967"/>
                </a:cubicBezTo>
                <a:cubicBezTo>
                  <a:pt x="15860" y="13952"/>
                  <a:pt x="16011" y="13917"/>
                  <a:pt x="16046" y="13930"/>
                </a:cubicBezTo>
                <a:cubicBezTo>
                  <a:pt x="16058" y="13934"/>
                  <a:pt x="16092" y="13931"/>
                  <a:pt x="16122" y="13922"/>
                </a:cubicBezTo>
                <a:cubicBezTo>
                  <a:pt x="16152" y="13912"/>
                  <a:pt x="16293" y="13902"/>
                  <a:pt x="16435" y="13899"/>
                </a:cubicBezTo>
                <a:cubicBezTo>
                  <a:pt x="16576" y="13896"/>
                  <a:pt x="16709" y="13887"/>
                  <a:pt x="16729" y="13879"/>
                </a:cubicBezTo>
                <a:cubicBezTo>
                  <a:pt x="16750" y="13872"/>
                  <a:pt x="16807" y="13866"/>
                  <a:pt x="16857" y="13866"/>
                </a:cubicBezTo>
                <a:cubicBezTo>
                  <a:pt x="16907" y="13866"/>
                  <a:pt x="16982" y="13859"/>
                  <a:pt x="17024" y="13851"/>
                </a:cubicBezTo>
                <a:cubicBezTo>
                  <a:pt x="17079" y="13840"/>
                  <a:pt x="17117" y="13839"/>
                  <a:pt x="17154" y="13851"/>
                </a:cubicBezTo>
                <a:cubicBezTo>
                  <a:pt x="17193" y="13863"/>
                  <a:pt x="17213" y="13863"/>
                  <a:pt x="17233" y="13851"/>
                </a:cubicBezTo>
                <a:cubicBezTo>
                  <a:pt x="17248" y="13842"/>
                  <a:pt x="17292" y="13838"/>
                  <a:pt x="17331" y="13842"/>
                </a:cubicBezTo>
                <a:cubicBezTo>
                  <a:pt x="17371" y="13846"/>
                  <a:pt x="17409" y="13840"/>
                  <a:pt x="17422" y="13827"/>
                </a:cubicBezTo>
                <a:cubicBezTo>
                  <a:pt x="17437" y="13812"/>
                  <a:pt x="17476" y="13808"/>
                  <a:pt x="17552" y="13813"/>
                </a:cubicBezTo>
                <a:cubicBezTo>
                  <a:pt x="17614" y="13818"/>
                  <a:pt x="17708" y="13812"/>
                  <a:pt x="17771" y="13800"/>
                </a:cubicBezTo>
                <a:cubicBezTo>
                  <a:pt x="17831" y="13788"/>
                  <a:pt x="17904" y="13782"/>
                  <a:pt x="17932" y="13786"/>
                </a:cubicBezTo>
                <a:cubicBezTo>
                  <a:pt x="17959" y="13790"/>
                  <a:pt x="17980" y="13788"/>
                  <a:pt x="17977" y="13783"/>
                </a:cubicBezTo>
                <a:cubicBezTo>
                  <a:pt x="17975" y="13777"/>
                  <a:pt x="17976" y="13770"/>
                  <a:pt x="17980" y="13766"/>
                </a:cubicBezTo>
                <a:cubicBezTo>
                  <a:pt x="17995" y="13751"/>
                  <a:pt x="18024" y="13642"/>
                  <a:pt x="18026" y="13596"/>
                </a:cubicBezTo>
                <a:cubicBezTo>
                  <a:pt x="18027" y="13570"/>
                  <a:pt x="18045" y="13545"/>
                  <a:pt x="18065" y="13540"/>
                </a:cubicBezTo>
                <a:cubicBezTo>
                  <a:pt x="18088" y="13535"/>
                  <a:pt x="18083" y="13524"/>
                  <a:pt x="18056" y="13512"/>
                </a:cubicBezTo>
                <a:cubicBezTo>
                  <a:pt x="18032" y="13500"/>
                  <a:pt x="18019" y="13475"/>
                  <a:pt x="18029" y="13456"/>
                </a:cubicBezTo>
                <a:cubicBezTo>
                  <a:pt x="18039" y="13436"/>
                  <a:pt x="18034" y="13423"/>
                  <a:pt x="18017" y="13427"/>
                </a:cubicBezTo>
                <a:cubicBezTo>
                  <a:pt x="18000" y="13431"/>
                  <a:pt x="17967" y="13420"/>
                  <a:pt x="17944" y="13404"/>
                </a:cubicBezTo>
                <a:cubicBezTo>
                  <a:pt x="17921" y="13388"/>
                  <a:pt x="17882" y="13378"/>
                  <a:pt x="17859" y="13379"/>
                </a:cubicBezTo>
                <a:cubicBezTo>
                  <a:pt x="17774" y="13386"/>
                  <a:pt x="17787" y="13346"/>
                  <a:pt x="17874" y="13333"/>
                </a:cubicBezTo>
                <a:cubicBezTo>
                  <a:pt x="17969" y="13318"/>
                  <a:pt x="17955" y="13317"/>
                  <a:pt x="17741" y="13312"/>
                </a:cubicBezTo>
                <a:cubicBezTo>
                  <a:pt x="17703" y="13311"/>
                  <a:pt x="17659" y="13304"/>
                  <a:pt x="17643" y="13296"/>
                </a:cubicBezTo>
                <a:cubicBezTo>
                  <a:pt x="17628" y="13288"/>
                  <a:pt x="17591" y="13281"/>
                  <a:pt x="17561" y="13281"/>
                </a:cubicBezTo>
                <a:cubicBezTo>
                  <a:pt x="17532" y="13281"/>
                  <a:pt x="17503" y="13270"/>
                  <a:pt x="17498" y="13256"/>
                </a:cubicBezTo>
                <a:cubicBezTo>
                  <a:pt x="17484" y="13222"/>
                  <a:pt x="17324" y="13150"/>
                  <a:pt x="17218" y="13131"/>
                </a:cubicBezTo>
                <a:cubicBezTo>
                  <a:pt x="17162" y="13121"/>
                  <a:pt x="17142" y="13109"/>
                  <a:pt x="17160" y="13098"/>
                </a:cubicBezTo>
                <a:cubicBezTo>
                  <a:pt x="17181" y="13085"/>
                  <a:pt x="17173" y="13085"/>
                  <a:pt x="17127" y="13099"/>
                </a:cubicBezTo>
                <a:cubicBezTo>
                  <a:pt x="17074" y="13115"/>
                  <a:pt x="17058" y="13114"/>
                  <a:pt x="17024" y="13090"/>
                </a:cubicBezTo>
                <a:cubicBezTo>
                  <a:pt x="16971" y="13053"/>
                  <a:pt x="17016" y="12770"/>
                  <a:pt x="17075" y="12761"/>
                </a:cubicBezTo>
                <a:cubicBezTo>
                  <a:pt x="17128" y="12753"/>
                  <a:pt x="17125" y="12093"/>
                  <a:pt x="17072" y="12062"/>
                </a:cubicBezTo>
                <a:cubicBezTo>
                  <a:pt x="17054" y="12051"/>
                  <a:pt x="17038" y="12020"/>
                  <a:pt x="17033" y="11993"/>
                </a:cubicBezTo>
                <a:cubicBezTo>
                  <a:pt x="17028" y="11967"/>
                  <a:pt x="17002" y="11936"/>
                  <a:pt x="16978" y="11925"/>
                </a:cubicBezTo>
                <a:cubicBezTo>
                  <a:pt x="16954" y="11914"/>
                  <a:pt x="16949" y="11898"/>
                  <a:pt x="16963" y="11890"/>
                </a:cubicBezTo>
                <a:cubicBezTo>
                  <a:pt x="16978" y="11881"/>
                  <a:pt x="16963" y="11863"/>
                  <a:pt x="16933" y="11850"/>
                </a:cubicBezTo>
                <a:cubicBezTo>
                  <a:pt x="16807" y="11795"/>
                  <a:pt x="16782" y="11735"/>
                  <a:pt x="16866" y="11697"/>
                </a:cubicBezTo>
                <a:cubicBezTo>
                  <a:pt x="16898" y="11682"/>
                  <a:pt x="16924" y="11667"/>
                  <a:pt x="16924" y="11662"/>
                </a:cubicBezTo>
                <a:cubicBezTo>
                  <a:pt x="16924" y="11645"/>
                  <a:pt x="17499" y="11643"/>
                  <a:pt x="17583" y="11659"/>
                </a:cubicBezTo>
                <a:cubicBezTo>
                  <a:pt x="17647" y="11672"/>
                  <a:pt x="17689" y="11671"/>
                  <a:pt x="17792" y="11651"/>
                </a:cubicBezTo>
                <a:cubicBezTo>
                  <a:pt x="17933" y="11624"/>
                  <a:pt x="18204" y="11617"/>
                  <a:pt x="18245" y="11640"/>
                </a:cubicBezTo>
                <a:cubicBezTo>
                  <a:pt x="18258" y="11648"/>
                  <a:pt x="18302" y="11658"/>
                  <a:pt x="18339" y="11663"/>
                </a:cubicBezTo>
                <a:cubicBezTo>
                  <a:pt x="18390" y="11670"/>
                  <a:pt x="18406" y="11665"/>
                  <a:pt x="18406" y="11640"/>
                </a:cubicBezTo>
                <a:cubicBezTo>
                  <a:pt x="18406" y="11622"/>
                  <a:pt x="18385" y="11599"/>
                  <a:pt x="18360" y="11590"/>
                </a:cubicBezTo>
                <a:cubicBezTo>
                  <a:pt x="18329" y="11578"/>
                  <a:pt x="18330" y="11568"/>
                  <a:pt x="18357" y="11555"/>
                </a:cubicBezTo>
                <a:cubicBezTo>
                  <a:pt x="18379" y="11544"/>
                  <a:pt x="18409" y="11426"/>
                  <a:pt x="18424" y="11291"/>
                </a:cubicBezTo>
                <a:cubicBezTo>
                  <a:pt x="18464" y="10929"/>
                  <a:pt x="18470" y="10902"/>
                  <a:pt x="18521" y="10867"/>
                </a:cubicBezTo>
                <a:cubicBezTo>
                  <a:pt x="18546" y="10849"/>
                  <a:pt x="18569" y="10784"/>
                  <a:pt x="18573" y="10723"/>
                </a:cubicBezTo>
                <a:cubicBezTo>
                  <a:pt x="18578" y="10622"/>
                  <a:pt x="18584" y="10614"/>
                  <a:pt x="18655" y="10616"/>
                </a:cubicBezTo>
                <a:cubicBezTo>
                  <a:pt x="18697" y="10617"/>
                  <a:pt x="18747" y="10609"/>
                  <a:pt x="18764" y="10598"/>
                </a:cubicBezTo>
                <a:cubicBezTo>
                  <a:pt x="18801" y="10573"/>
                  <a:pt x="18911" y="10571"/>
                  <a:pt x="18973" y="10594"/>
                </a:cubicBezTo>
                <a:cubicBezTo>
                  <a:pt x="18999" y="10604"/>
                  <a:pt x="19022" y="10606"/>
                  <a:pt x="19022" y="10598"/>
                </a:cubicBezTo>
                <a:cubicBezTo>
                  <a:pt x="19022" y="10590"/>
                  <a:pt x="18999" y="10576"/>
                  <a:pt x="18973" y="10566"/>
                </a:cubicBezTo>
                <a:cubicBezTo>
                  <a:pt x="18899" y="10538"/>
                  <a:pt x="19062" y="10485"/>
                  <a:pt x="19180" y="10499"/>
                </a:cubicBezTo>
                <a:cubicBezTo>
                  <a:pt x="19302" y="10513"/>
                  <a:pt x="19308" y="10511"/>
                  <a:pt x="19317" y="10467"/>
                </a:cubicBezTo>
                <a:cubicBezTo>
                  <a:pt x="19321" y="10446"/>
                  <a:pt x="19362" y="10413"/>
                  <a:pt x="19408" y="10395"/>
                </a:cubicBezTo>
                <a:cubicBezTo>
                  <a:pt x="19526" y="10348"/>
                  <a:pt x="19529" y="10259"/>
                  <a:pt x="19414" y="10213"/>
                </a:cubicBezTo>
                <a:cubicBezTo>
                  <a:pt x="19366" y="10194"/>
                  <a:pt x="19324" y="10157"/>
                  <a:pt x="19320" y="10132"/>
                </a:cubicBezTo>
                <a:cubicBezTo>
                  <a:pt x="19311" y="10085"/>
                  <a:pt x="19262" y="10075"/>
                  <a:pt x="19186" y="10103"/>
                </a:cubicBezTo>
                <a:cubicBezTo>
                  <a:pt x="19132" y="10124"/>
                  <a:pt x="19006" y="10108"/>
                  <a:pt x="19043" y="10085"/>
                </a:cubicBezTo>
                <a:cubicBezTo>
                  <a:pt x="19060" y="10075"/>
                  <a:pt x="19049" y="10071"/>
                  <a:pt x="19016" y="10075"/>
                </a:cubicBezTo>
                <a:cubicBezTo>
                  <a:pt x="18987" y="10079"/>
                  <a:pt x="18891" y="10064"/>
                  <a:pt x="18803" y="10042"/>
                </a:cubicBezTo>
                <a:cubicBezTo>
                  <a:pt x="18651" y="10003"/>
                  <a:pt x="18647" y="9998"/>
                  <a:pt x="18652" y="9928"/>
                </a:cubicBezTo>
                <a:cubicBezTo>
                  <a:pt x="18656" y="9859"/>
                  <a:pt x="18651" y="9856"/>
                  <a:pt x="18554" y="9856"/>
                </a:cubicBezTo>
                <a:cubicBezTo>
                  <a:pt x="18456" y="9856"/>
                  <a:pt x="18377" y="9834"/>
                  <a:pt x="18369" y="9805"/>
                </a:cubicBezTo>
                <a:cubicBezTo>
                  <a:pt x="18367" y="9797"/>
                  <a:pt x="18344" y="9790"/>
                  <a:pt x="18318" y="9790"/>
                </a:cubicBezTo>
                <a:cubicBezTo>
                  <a:pt x="18291" y="9790"/>
                  <a:pt x="18247" y="9785"/>
                  <a:pt x="18217" y="9778"/>
                </a:cubicBezTo>
                <a:cubicBezTo>
                  <a:pt x="18172" y="9767"/>
                  <a:pt x="18173" y="9763"/>
                  <a:pt x="18226" y="9748"/>
                </a:cubicBezTo>
                <a:cubicBezTo>
                  <a:pt x="18285" y="9732"/>
                  <a:pt x="18285" y="9728"/>
                  <a:pt x="18223" y="9708"/>
                </a:cubicBezTo>
                <a:cubicBezTo>
                  <a:pt x="18187" y="9696"/>
                  <a:pt x="18102" y="9681"/>
                  <a:pt x="18038" y="9673"/>
                </a:cubicBezTo>
                <a:lnTo>
                  <a:pt x="17923" y="9658"/>
                </a:lnTo>
                <a:lnTo>
                  <a:pt x="17932" y="9537"/>
                </a:lnTo>
                <a:cubicBezTo>
                  <a:pt x="17943" y="9383"/>
                  <a:pt x="17957" y="9371"/>
                  <a:pt x="18065" y="9399"/>
                </a:cubicBezTo>
                <a:cubicBezTo>
                  <a:pt x="18145" y="9420"/>
                  <a:pt x="18150" y="9419"/>
                  <a:pt x="18251" y="9347"/>
                </a:cubicBezTo>
                <a:cubicBezTo>
                  <a:pt x="18329" y="9291"/>
                  <a:pt x="18348" y="9264"/>
                  <a:pt x="18321" y="9245"/>
                </a:cubicBezTo>
                <a:cubicBezTo>
                  <a:pt x="18300" y="9230"/>
                  <a:pt x="18296" y="9201"/>
                  <a:pt x="18311" y="9180"/>
                </a:cubicBezTo>
                <a:cubicBezTo>
                  <a:pt x="18327" y="9159"/>
                  <a:pt x="18344" y="9057"/>
                  <a:pt x="18351" y="8954"/>
                </a:cubicBezTo>
                <a:cubicBezTo>
                  <a:pt x="18363" y="8758"/>
                  <a:pt x="18379" y="8654"/>
                  <a:pt x="18421" y="8481"/>
                </a:cubicBezTo>
                <a:cubicBezTo>
                  <a:pt x="18435" y="8424"/>
                  <a:pt x="18454" y="8326"/>
                  <a:pt x="18463" y="8264"/>
                </a:cubicBezTo>
                <a:cubicBezTo>
                  <a:pt x="18473" y="8201"/>
                  <a:pt x="18498" y="8142"/>
                  <a:pt x="18521" y="8132"/>
                </a:cubicBezTo>
                <a:cubicBezTo>
                  <a:pt x="18544" y="8121"/>
                  <a:pt x="18565" y="8047"/>
                  <a:pt x="18567" y="7964"/>
                </a:cubicBezTo>
                <a:cubicBezTo>
                  <a:pt x="18568" y="7882"/>
                  <a:pt x="18585" y="7807"/>
                  <a:pt x="18606" y="7797"/>
                </a:cubicBezTo>
                <a:cubicBezTo>
                  <a:pt x="18627" y="7787"/>
                  <a:pt x="18648" y="7755"/>
                  <a:pt x="18652" y="7725"/>
                </a:cubicBezTo>
                <a:cubicBezTo>
                  <a:pt x="18655" y="7692"/>
                  <a:pt x="18701" y="7647"/>
                  <a:pt x="18767" y="7610"/>
                </a:cubicBezTo>
                <a:cubicBezTo>
                  <a:pt x="18860" y="7559"/>
                  <a:pt x="18888" y="7551"/>
                  <a:pt x="18949" y="7563"/>
                </a:cubicBezTo>
                <a:cubicBezTo>
                  <a:pt x="19009" y="7575"/>
                  <a:pt x="19019" y="7573"/>
                  <a:pt x="19010" y="7552"/>
                </a:cubicBezTo>
                <a:cubicBezTo>
                  <a:pt x="19004" y="7538"/>
                  <a:pt x="18989" y="7520"/>
                  <a:pt x="18977" y="7512"/>
                </a:cubicBezTo>
                <a:cubicBezTo>
                  <a:pt x="18964" y="7504"/>
                  <a:pt x="18986" y="7469"/>
                  <a:pt x="19025" y="7436"/>
                </a:cubicBezTo>
                <a:cubicBezTo>
                  <a:pt x="19076" y="7392"/>
                  <a:pt x="19112" y="7377"/>
                  <a:pt x="19156" y="7383"/>
                </a:cubicBezTo>
                <a:cubicBezTo>
                  <a:pt x="19189" y="7388"/>
                  <a:pt x="19258" y="7381"/>
                  <a:pt x="19311" y="7369"/>
                </a:cubicBezTo>
                <a:cubicBezTo>
                  <a:pt x="19394" y="7348"/>
                  <a:pt x="19405" y="7334"/>
                  <a:pt x="19405" y="7266"/>
                </a:cubicBezTo>
                <a:cubicBezTo>
                  <a:pt x="19405" y="7210"/>
                  <a:pt x="19393" y="7188"/>
                  <a:pt x="19359" y="7191"/>
                </a:cubicBezTo>
                <a:cubicBezTo>
                  <a:pt x="19325" y="7193"/>
                  <a:pt x="19311" y="7168"/>
                  <a:pt x="19311" y="7103"/>
                </a:cubicBezTo>
                <a:cubicBezTo>
                  <a:pt x="19311" y="7031"/>
                  <a:pt x="19295" y="7010"/>
                  <a:pt x="19241" y="6998"/>
                </a:cubicBezTo>
                <a:cubicBezTo>
                  <a:pt x="19203" y="6990"/>
                  <a:pt x="19181" y="6978"/>
                  <a:pt x="19192" y="6971"/>
                </a:cubicBezTo>
                <a:cubicBezTo>
                  <a:pt x="19203" y="6964"/>
                  <a:pt x="19185" y="6955"/>
                  <a:pt x="19153" y="6950"/>
                </a:cubicBezTo>
                <a:cubicBezTo>
                  <a:pt x="19120" y="6946"/>
                  <a:pt x="19099" y="6934"/>
                  <a:pt x="19104" y="6924"/>
                </a:cubicBezTo>
                <a:cubicBezTo>
                  <a:pt x="19109" y="6914"/>
                  <a:pt x="19083" y="6884"/>
                  <a:pt x="19046" y="6858"/>
                </a:cubicBezTo>
                <a:cubicBezTo>
                  <a:pt x="19009" y="6832"/>
                  <a:pt x="18991" y="6805"/>
                  <a:pt x="19004" y="6797"/>
                </a:cubicBezTo>
                <a:cubicBezTo>
                  <a:pt x="19017" y="6789"/>
                  <a:pt x="18992" y="6772"/>
                  <a:pt x="18949" y="6758"/>
                </a:cubicBezTo>
                <a:cubicBezTo>
                  <a:pt x="18906" y="6744"/>
                  <a:pt x="18862" y="6715"/>
                  <a:pt x="18852" y="6692"/>
                </a:cubicBezTo>
                <a:cubicBezTo>
                  <a:pt x="18830" y="6643"/>
                  <a:pt x="18807" y="6632"/>
                  <a:pt x="18721" y="6632"/>
                </a:cubicBezTo>
                <a:cubicBezTo>
                  <a:pt x="18687" y="6631"/>
                  <a:pt x="18635" y="6616"/>
                  <a:pt x="18609" y="6596"/>
                </a:cubicBezTo>
                <a:cubicBezTo>
                  <a:pt x="18583" y="6576"/>
                  <a:pt x="18539" y="6560"/>
                  <a:pt x="18512" y="6560"/>
                </a:cubicBezTo>
                <a:cubicBezTo>
                  <a:pt x="18485" y="6560"/>
                  <a:pt x="18387" y="6542"/>
                  <a:pt x="18296" y="6520"/>
                </a:cubicBezTo>
                <a:cubicBezTo>
                  <a:pt x="18139" y="6482"/>
                  <a:pt x="17959" y="6449"/>
                  <a:pt x="17892" y="6446"/>
                </a:cubicBezTo>
                <a:cubicBezTo>
                  <a:pt x="17876" y="6445"/>
                  <a:pt x="17848" y="6435"/>
                  <a:pt x="17829" y="6423"/>
                </a:cubicBezTo>
                <a:cubicBezTo>
                  <a:pt x="17809" y="6411"/>
                  <a:pt x="17728" y="6401"/>
                  <a:pt x="17649" y="6399"/>
                </a:cubicBezTo>
                <a:cubicBezTo>
                  <a:pt x="17571" y="6397"/>
                  <a:pt x="17480" y="6391"/>
                  <a:pt x="17446" y="6386"/>
                </a:cubicBezTo>
                <a:cubicBezTo>
                  <a:pt x="17412" y="6380"/>
                  <a:pt x="17352" y="6372"/>
                  <a:pt x="17309" y="6370"/>
                </a:cubicBezTo>
                <a:cubicBezTo>
                  <a:pt x="17267" y="6367"/>
                  <a:pt x="17204" y="6361"/>
                  <a:pt x="17173" y="6356"/>
                </a:cubicBezTo>
                <a:cubicBezTo>
                  <a:pt x="17141" y="6351"/>
                  <a:pt x="17031" y="6343"/>
                  <a:pt x="16927" y="6340"/>
                </a:cubicBezTo>
                <a:cubicBezTo>
                  <a:pt x="16822" y="6337"/>
                  <a:pt x="16715" y="6330"/>
                  <a:pt x="16693" y="6324"/>
                </a:cubicBezTo>
                <a:cubicBezTo>
                  <a:pt x="16671" y="6318"/>
                  <a:pt x="16505" y="6313"/>
                  <a:pt x="16325" y="6315"/>
                </a:cubicBezTo>
                <a:cubicBezTo>
                  <a:pt x="16145" y="6317"/>
                  <a:pt x="15982" y="6314"/>
                  <a:pt x="15961" y="6309"/>
                </a:cubicBezTo>
                <a:cubicBezTo>
                  <a:pt x="15940" y="6304"/>
                  <a:pt x="15914" y="6300"/>
                  <a:pt x="15903" y="6299"/>
                </a:cubicBezTo>
                <a:cubicBezTo>
                  <a:pt x="15775" y="6289"/>
                  <a:pt x="15608" y="6206"/>
                  <a:pt x="15657" y="6176"/>
                </a:cubicBezTo>
                <a:cubicBezTo>
                  <a:pt x="15678" y="6163"/>
                  <a:pt x="15614" y="6157"/>
                  <a:pt x="15539" y="6163"/>
                </a:cubicBezTo>
                <a:cubicBezTo>
                  <a:pt x="15518" y="6165"/>
                  <a:pt x="15315" y="6166"/>
                  <a:pt x="15089" y="6165"/>
                </a:cubicBezTo>
                <a:cubicBezTo>
                  <a:pt x="14844" y="6163"/>
                  <a:pt x="14667" y="6168"/>
                  <a:pt x="14652" y="6177"/>
                </a:cubicBezTo>
                <a:cubicBezTo>
                  <a:pt x="14621" y="6196"/>
                  <a:pt x="14298" y="6196"/>
                  <a:pt x="14266" y="6177"/>
                </a:cubicBezTo>
                <a:cubicBezTo>
                  <a:pt x="14235" y="6158"/>
                  <a:pt x="13912" y="6158"/>
                  <a:pt x="13881" y="6177"/>
                </a:cubicBezTo>
                <a:cubicBezTo>
                  <a:pt x="13868" y="6185"/>
                  <a:pt x="13780" y="6191"/>
                  <a:pt x="13683" y="6190"/>
                </a:cubicBezTo>
                <a:cubicBezTo>
                  <a:pt x="13523" y="6187"/>
                  <a:pt x="13502" y="6183"/>
                  <a:pt x="13452" y="6138"/>
                </a:cubicBezTo>
                <a:cubicBezTo>
                  <a:pt x="13395" y="6087"/>
                  <a:pt x="13390" y="5893"/>
                  <a:pt x="13446" y="5880"/>
                </a:cubicBezTo>
                <a:cubicBezTo>
                  <a:pt x="13463" y="5876"/>
                  <a:pt x="13477" y="5866"/>
                  <a:pt x="13477" y="5858"/>
                </a:cubicBezTo>
                <a:cubicBezTo>
                  <a:pt x="13477" y="5850"/>
                  <a:pt x="13463" y="5848"/>
                  <a:pt x="13443" y="5852"/>
                </a:cubicBezTo>
                <a:cubicBezTo>
                  <a:pt x="13388" y="5865"/>
                  <a:pt x="13175" y="5759"/>
                  <a:pt x="13185" y="5724"/>
                </a:cubicBezTo>
                <a:cubicBezTo>
                  <a:pt x="13198" y="5679"/>
                  <a:pt x="13246" y="5655"/>
                  <a:pt x="13304" y="5663"/>
                </a:cubicBezTo>
                <a:cubicBezTo>
                  <a:pt x="13337" y="5668"/>
                  <a:pt x="13347" y="5661"/>
                  <a:pt x="13334" y="5642"/>
                </a:cubicBezTo>
                <a:cubicBezTo>
                  <a:pt x="13323" y="5626"/>
                  <a:pt x="13345" y="5601"/>
                  <a:pt x="13386" y="5582"/>
                </a:cubicBezTo>
                <a:lnTo>
                  <a:pt x="13459" y="5549"/>
                </a:lnTo>
                <a:lnTo>
                  <a:pt x="13377" y="5576"/>
                </a:lnTo>
                <a:cubicBezTo>
                  <a:pt x="13268" y="5610"/>
                  <a:pt x="13230" y="5587"/>
                  <a:pt x="13298" y="5526"/>
                </a:cubicBezTo>
                <a:cubicBezTo>
                  <a:pt x="13327" y="5499"/>
                  <a:pt x="13341" y="5453"/>
                  <a:pt x="13331" y="5423"/>
                </a:cubicBezTo>
                <a:cubicBezTo>
                  <a:pt x="13316" y="5376"/>
                  <a:pt x="13329" y="5367"/>
                  <a:pt x="13398" y="5360"/>
                </a:cubicBezTo>
                <a:cubicBezTo>
                  <a:pt x="13443" y="5356"/>
                  <a:pt x="13477" y="5343"/>
                  <a:pt x="13477" y="5332"/>
                </a:cubicBezTo>
                <a:cubicBezTo>
                  <a:pt x="13477" y="5320"/>
                  <a:pt x="13456" y="5317"/>
                  <a:pt x="13422" y="5322"/>
                </a:cubicBezTo>
                <a:cubicBezTo>
                  <a:pt x="13387" y="5327"/>
                  <a:pt x="13354" y="5319"/>
                  <a:pt x="13340" y="5302"/>
                </a:cubicBezTo>
                <a:cubicBezTo>
                  <a:pt x="13328" y="5288"/>
                  <a:pt x="13302" y="5265"/>
                  <a:pt x="13282" y="5251"/>
                </a:cubicBezTo>
                <a:cubicBezTo>
                  <a:pt x="13226" y="5211"/>
                  <a:pt x="13239" y="5096"/>
                  <a:pt x="13301" y="5087"/>
                </a:cubicBezTo>
                <a:cubicBezTo>
                  <a:pt x="13378" y="5076"/>
                  <a:pt x="13360" y="5010"/>
                  <a:pt x="13279" y="5010"/>
                </a:cubicBezTo>
                <a:cubicBezTo>
                  <a:pt x="13244" y="5009"/>
                  <a:pt x="13202" y="5016"/>
                  <a:pt x="13188" y="5024"/>
                </a:cubicBezTo>
                <a:cubicBezTo>
                  <a:pt x="13171" y="5035"/>
                  <a:pt x="13150" y="5035"/>
                  <a:pt x="13115" y="5024"/>
                </a:cubicBezTo>
                <a:cubicBezTo>
                  <a:pt x="13088" y="5016"/>
                  <a:pt x="13031" y="5009"/>
                  <a:pt x="12991" y="5011"/>
                </a:cubicBezTo>
                <a:cubicBezTo>
                  <a:pt x="12776" y="5018"/>
                  <a:pt x="12661" y="5008"/>
                  <a:pt x="12642" y="4980"/>
                </a:cubicBezTo>
                <a:cubicBezTo>
                  <a:pt x="12623" y="4954"/>
                  <a:pt x="12569" y="4945"/>
                  <a:pt x="12456" y="4949"/>
                </a:cubicBezTo>
                <a:cubicBezTo>
                  <a:pt x="12435" y="4950"/>
                  <a:pt x="12361" y="4933"/>
                  <a:pt x="12292" y="4909"/>
                </a:cubicBezTo>
                <a:cubicBezTo>
                  <a:pt x="12207" y="4880"/>
                  <a:pt x="12174" y="4856"/>
                  <a:pt x="12183" y="4833"/>
                </a:cubicBezTo>
                <a:cubicBezTo>
                  <a:pt x="12199" y="4793"/>
                  <a:pt x="12354" y="4782"/>
                  <a:pt x="12882" y="4781"/>
                </a:cubicBezTo>
                <a:cubicBezTo>
                  <a:pt x="13072" y="4780"/>
                  <a:pt x="13739" y="4774"/>
                  <a:pt x="14364" y="4767"/>
                </a:cubicBezTo>
                <a:cubicBezTo>
                  <a:pt x="15654" y="4752"/>
                  <a:pt x="15640" y="4752"/>
                  <a:pt x="16872" y="4751"/>
                </a:cubicBezTo>
                <a:cubicBezTo>
                  <a:pt x="17374" y="4750"/>
                  <a:pt x="17793" y="4744"/>
                  <a:pt x="17804" y="4737"/>
                </a:cubicBezTo>
                <a:cubicBezTo>
                  <a:pt x="17829" y="4722"/>
                  <a:pt x="18249" y="4724"/>
                  <a:pt x="18314" y="4740"/>
                </a:cubicBezTo>
                <a:cubicBezTo>
                  <a:pt x="18339" y="4745"/>
                  <a:pt x="18371" y="4744"/>
                  <a:pt x="18384" y="4736"/>
                </a:cubicBezTo>
                <a:cubicBezTo>
                  <a:pt x="18406" y="4723"/>
                  <a:pt x="18699" y="4719"/>
                  <a:pt x="20298" y="4714"/>
                </a:cubicBezTo>
                <a:cubicBezTo>
                  <a:pt x="20630" y="4714"/>
                  <a:pt x="20914" y="4708"/>
                  <a:pt x="20929" y="4702"/>
                </a:cubicBezTo>
                <a:cubicBezTo>
                  <a:pt x="20945" y="4696"/>
                  <a:pt x="21024" y="4692"/>
                  <a:pt x="21102" y="4692"/>
                </a:cubicBezTo>
                <a:cubicBezTo>
                  <a:pt x="21358" y="4692"/>
                  <a:pt x="21591" y="4564"/>
                  <a:pt x="21439" y="4507"/>
                </a:cubicBezTo>
                <a:cubicBezTo>
                  <a:pt x="21403" y="4494"/>
                  <a:pt x="21403" y="4486"/>
                  <a:pt x="21439" y="4473"/>
                </a:cubicBezTo>
                <a:cubicBezTo>
                  <a:pt x="21465" y="4463"/>
                  <a:pt x="21485" y="4450"/>
                  <a:pt x="21485" y="4443"/>
                </a:cubicBezTo>
                <a:cubicBezTo>
                  <a:pt x="21485" y="4422"/>
                  <a:pt x="21370" y="4432"/>
                  <a:pt x="21297" y="4459"/>
                </a:cubicBezTo>
                <a:cubicBezTo>
                  <a:pt x="21241" y="4480"/>
                  <a:pt x="21142" y="4489"/>
                  <a:pt x="20884" y="4497"/>
                </a:cubicBezTo>
                <a:cubicBezTo>
                  <a:pt x="20280" y="4515"/>
                  <a:pt x="20273" y="4514"/>
                  <a:pt x="20270" y="4482"/>
                </a:cubicBezTo>
                <a:cubicBezTo>
                  <a:pt x="20269" y="4466"/>
                  <a:pt x="20249" y="4441"/>
                  <a:pt x="20225" y="4424"/>
                </a:cubicBezTo>
                <a:cubicBezTo>
                  <a:pt x="20188" y="4400"/>
                  <a:pt x="20182" y="4309"/>
                  <a:pt x="20216" y="4309"/>
                </a:cubicBezTo>
                <a:cubicBezTo>
                  <a:pt x="20220" y="4309"/>
                  <a:pt x="20227" y="4280"/>
                  <a:pt x="20231" y="4244"/>
                </a:cubicBezTo>
                <a:cubicBezTo>
                  <a:pt x="20236" y="4189"/>
                  <a:pt x="20218" y="4175"/>
                  <a:pt x="20127" y="4146"/>
                </a:cubicBezTo>
                <a:cubicBezTo>
                  <a:pt x="20069" y="4128"/>
                  <a:pt x="20031" y="4107"/>
                  <a:pt x="20042" y="4099"/>
                </a:cubicBezTo>
                <a:cubicBezTo>
                  <a:pt x="20062" y="4087"/>
                  <a:pt x="20008" y="4080"/>
                  <a:pt x="19933" y="4085"/>
                </a:cubicBezTo>
                <a:cubicBezTo>
                  <a:pt x="19877" y="4088"/>
                  <a:pt x="19674" y="4027"/>
                  <a:pt x="19696" y="4013"/>
                </a:cubicBezTo>
                <a:cubicBezTo>
                  <a:pt x="19708" y="4005"/>
                  <a:pt x="19697" y="3999"/>
                  <a:pt x="19669" y="3998"/>
                </a:cubicBezTo>
                <a:cubicBezTo>
                  <a:pt x="19641" y="3997"/>
                  <a:pt x="19591" y="3996"/>
                  <a:pt x="19560" y="3995"/>
                </a:cubicBezTo>
                <a:cubicBezTo>
                  <a:pt x="19520" y="3993"/>
                  <a:pt x="19502" y="3975"/>
                  <a:pt x="19502" y="3939"/>
                </a:cubicBezTo>
                <a:cubicBezTo>
                  <a:pt x="19502" y="3906"/>
                  <a:pt x="19486" y="3890"/>
                  <a:pt x="19462" y="3897"/>
                </a:cubicBezTo>
                <a:cubicBezTo>
                  <a:pt x="19335" y="3932"/>
                  <a:pt x="18972" y="3854"/>
                  <a:pt x="19001" y="3798"/>
                </a:cubicBezTo>
                <a:cubicBezTo>
                  <a:pt x="19008" y="3783"/>
                  <a:pt x="18984" y="3760"/>
                  <a:pt x="18946" y="3747"/>
                </a:cubicBezTo>
                <a:cubicBezTo>
                  <a:pt x="18884" y="3726"/>
                  <a:pt x="18875" y="3726"/>
                  <a:pt x="18855" y="3746"/>
                </a:cubicBezTo>
                <a:cubicBezTo>
                  <a:pt x="18814" y="3786"/>
                  <a:pt x="18643" y="3773"/>
                  <a:pt x="18576" y="3725"/>
                </a:cubicBezTo>
                <a:cubicBezTo>
                  <a:pt x="18528" y="3690"/>
                  <a:pt x="18506" y="3684"/>
                  <a:pt x="18466" y="3696"/>
                </a:cubicBezTo>
                <a:cubicBezTo>
                  <a:pt x="18413" y="3713"/>
                  <a:pt x="18121" y="3695"/>
                  <a:pt x="17980" y="3667"/>
                </a:cubicBezTo>
                <a:cubicBezTo>
                  <a:pt x="17939" y="3658"/>
                  <a:pt x="17872" y="3658"/>
                  <a:pt x="17819" y="3665"/>
                </a:cubicBezTo>
                <a:cubicBezTo>
                  <a:pt x="17764" y="3673"/>
                  <a:pt x="17682" y="3672"/>
                  <a:pt x="17598" y="3661"/>
                </a:cubicBezTo>
                <a:cubicBezTo>
                  <a:pt x="17515" y="3650"/>
                  <a:pt x="17420" y="3648"/>
                  <a:pt x="17352" y="3655"/>
                </a:cubicBezTo>
                <a:cubicBezTo>
                  <a:pt x="17262" y="3665"/>
                  <a:pt x="17239" y="3662"/>
                  <a:pt x="17224" y="3640"/>
                </a:cubicBezTo>
                <a:cubicBezTo>
                  <a:pt x="17200" y="3606"/>
                  <a:pt x="16921" y="3609"/>
                  <a:pt x="16851" y="3645"/>
                </a:cubicBezTo>
                <a:cubicBezTo>
                  <a:pt x="16806" y="3668"/>
                  <a:pt x="16800" y="3668"/>
                  <a:pt x="16754" y="3647"/>
                </a:cubicBezTo>
                <a:cubicBezTo>
                  <a:pt x="16716" y="3630"/>
                  <a:pt x="16687" y="3628"/>
                  <a:pt x="16650" y="3639"/>
                </a:cubicBezTo>
                <a:cubicBezTo>
                  <a:pt x="16614" y="3651"/>
                  <a:pt x="16574" y="3649"/>
                  <a:pt x="16498" y="3630"/>
                </a:cubicBezTo>
                <a:cubicBezTo>
                  <a:pt x="16402" y="3606"/>
                  <a:pt x="16393" y="3606"/>
                  <a:pt x="16359" y="3629"/>
                </a:cubicBezTo>
                <a:cubicBezTo>
                  <a:pt x="16339" y="3642"/>
                  <a:pt x="16306" y="3649"/>
                  <a:pt x="16286" y="3645"/>
                </a:cubicBezTo>
                <a:cubicBezTo>
                  <a:pt x="16232" y="3632"/>
                  <a:pt x="16239" y="3431"/>
                  <a:pt x="16295" y="3410"/>
                </a:cubicBezTo>
                <a:cubicBezTo>
                  <a:pt x="16325" y="3399"/>
                  <a:pt x="16338" y="3357"/>
                  <a:pt x="16331" y="3293"/>
                </a:cubicBezTo>
                <a:cubicBezTo>
                  <a:pt x="16325" y="3237"/>
                  <a:pt x="16340" y="3179"/>
                  <a:pt x="16365" y="3162"/>
                </a:cubicBezTo>
                <a:cubicBezTo>
                  <a:pt x="16392" y="3143"/>
                  <a:pt x="16410" y="3056"/>
                  <a:pt x="16407" y="2931"/>
                </a:cubicBezTo>
                <a:cubicBezTo>
                  <a:pt x="16405" y="2811"/>
                  <a:pt x="16419" y="2717"/>
                  <a:pt x="16444" y="2699"/>
                </a:cubicBezTo>
                <a:cubicBezTo>
                  <a:pt x="16468" y="2682"/>
                  <a:pt x="16487" y="2579"/>
                  <a:pt x="16489" y="2451"/>
                </a:cubicBezTo>
                <a:cubicBezTo>
                  <a:pt x="16491" y="2331"/>
                  <a:pt x="16506" y="2226"/>
                  <a:pt x="16523" y="2218"/>
                </a:cubicBezTo>
                <a:cubicBezTo>
                  <a:pt x="16539" y="2209"/>
                  <a:pt x="16561" y="2112"/>
                  <a:pt x="16571" y="2001"/>
                </a:cubicBezTo>
                <a:cubicBezTo>
                  <a:pt x="16600" y="1682"/>
                  <a:pt x="16619" y="1601"/>
                  <a:pt x="16672" y="1555"/>
                </a:cubicBezTo>
                <a:cubicBezTo>
                  <a:pt x="16705" y="1525"/>
                  <a:pt x="16718" y="1443"/>
                  <a:pt x="16714" y="1297"/>
                </a:cubicBezTo>
                <a:cubicBezTo>
                  <a:pt x="16710" y="1143"/>
                  <a:pt x="16722" y="1077"/>
                  <a:pt x="16757" y="1061"/>
                </a:cubicBezTo>
                <a:cubicBezTo>
                  <a:pt x="16787" y="1048"/>
                  <a:pt x="16802" y="1004"/>
                  <a:pt x="16796" y="948"/>
                </a:cubicBezTo>
                <a:cubicBezTo>
                  <a:pt x="16791" y="897"/>
                  <a:pt x="16805" y="852"/>
                  <a:pt x="16826" y="847"/>
                </a:cubicBezTo>
                <a:cubicBezTo>
                  <a:pt x="16850" y="842"/>
                  <a:pt x="16866" y="750"/>
                  <a:pt x="16866" y="612"/>
                </a:cubicBezTo>
                <a:cubicBezTo>
                  <a:pt x="16866" y="449"/>
                  <a:pt x="16880" y="380"/>
                  <a:pt x="16915" y="367"/>
                </a:cubicBezTo>
                <a:cubicBezTo>
                  <a:pt x="16953" y="352"/>
                  <a:pt x="16943" y="343"/>
                  <a:pt x="16869" y="320"/>
                </a:cubicBezTo>
                <a:cubicBezTo>
                  <a:pt x="16817" y="304"/>
                  <a:pt x="16747" y="295"/>
                  <a:pt x="16708" y="299"/>
                </a:cubicBezTo>
                <a:cubicBezTo>
                  <a:pt x="16670" y="304"/>
                  <a:pt x="16631" y="301"/>
                  <a:pt x="16617" y="293"/>
                </a:cubicBezTo>
                <a:cubicBezTo>
                  <a:pt x="16601" y="283"/>
                  <a:pt x="16329" y="278"/>
                  <a:pt x="15870" y="278"/>
                </a:cubicBezTo>
                <a:cubicBezTo>
                  <a:pt x="15472" y="278"/>
                  <a:pt x="15136" y="274"/>
                  <a:pt x="15123" y="269"/>
                </a:cubicBezTo>
                <a:cubicBezTo>
                  <a:pt x="15109" y="264"/>
                  <a:pt x="15033" y="258"/>
                  <a:pt x="14953" y="256"/>
                </a:cubicBezTo>
                <a:cubicBezTo>
                  <a:pt x="14789" y="252"/>
                  <a:pt x="14712" y="245"/>
                  <a:pt x="14646" y="230"/>
                </a:cubicBezTo>
                <a:cubicBezTo>
                  <a:pt x="14621" y="224"/>
                  <a:pt x="14589" y="226"/>
                  <a:pt x="14576" y="235"/>
                </a:cubicBezTo>
                <a:cubicBezTo>
                  <a:pt x="14544" y="254"/>
                  <a:pt x="14197" y="253"/>
                  <a:pt x="14145" y="233"/>
                </a:cubicBezTo>
                <a:cubicBezTo>
                  <a:pt x="14119" y="224"/>
                  <a:pt x="13785" y="218"/>
                  <a:pt x="13225" y="217"/>
                </a:cubicBezTo>
                <a:cubicBezTo>
                  <a:pt x="12677" y="217"/>
                  <a:pt x="12323" y="211"/>
                  <a:pt x="12292" y="201"/>
                </a:cubicBezTo>
                <a:cubicBezTo>
                  <a:pt x="12263" y="193"/>
                  <a:pt x="11999" y="186"/>
                  <a:pt x="11658" y="186"/>
                </a:cubicBezTo>
                <a:cubicBezTo>
                  <a:pt x="11336" y="185"/>
                  <a:pt x="11054" y="179"/>
                  <a:pt x="11032" y="174"/>
                </a:cubicBezTo>
                <a:cubicBezTo>
                  <a:pt x="11010" y="169"/>
                  <a:pt x="10681" y="163"/>
                  <a:pt x="10300" y="162"/>
                </a:cubicBezTo>
                <a:cubicBezTo>
                  <a:pt x="9920" y="160"/>
                  <a:pt x="9593" y="155"/>
                  <a:pt x="9574" y="151"/>
                </a:cubicBezTo>
                <a:cubicBezTo>
                  <a:pt x="9539" y="144"/>
                  <a:pt x="8983" y="132"/>
                  <a:pt x="8733" y="133"/>
                </a:cubicBezTo>
                <a:cubicBezTo>
                  <a:pt x="8649" y="134"/>
                  <a:pt x="8580" y="127"/>
                  <a:pt x="8569" y="116"/>
                </a:cubicBezTo>
                <a:cubicBezTo>
                  <a:pt x="8555" y="102"/>
                  <a:pt x="8335" y="98"/>
                  <a:pt x="7582" y="100"/>
                </a:cubicBezTo>
                <a:cubicBezTo>
                  <a:pt x="6683" y="102"/>
                  <a:pt x="6606" y="99"/>
                  <a:pt x="6480" y="73"/>
                </a:cubicBezTo>
                <a:cubicBezTo>
                  <a:pt x="6355" y="46"/>
                  <a:pt x="6340" y="46"/>
                  <a:pt x="6307" y="68"/>
                </a:cubicBezTo>
                <a:cubicBezTo>
                  <a:pt x="6279" y="87"/>
                  <a:pt x="6242" y="90"/>
                  <a:pt x="6137" y="83"/>
                </a:cubicBezTo>
                <a:cubicBezTo>
                  <a:pt x="6062" y="78"/>
                  <a:pt x="5903" y="74"/>
                  <a:pt x="5784" y="74"/>
                </a:cubicBezTo>
                <a:cubicBezTo>
                  <a:pt x="5666" y="74"/>
                  <a:pt x="5551" y="68"/>
                  <a:pt x="5529" y="61"/>
                </a:cubicBezTo>
                <a:cubicBezTo>
                  <a:pt x="5507" y="55"/>
                  <a:pt x="5178" y="45"/>
                  <a:pt x="4797" y="41"/>
                </a:cubicBezTo>
                <a:cubicBezTo>
                  <a:pt x="4417" y="37"/>
                  <a:pt x="3791" y="30"/>
                  <a:pt x="3407" y="26"/>
                </a:cubicBezTo>
                <a:cubicBezTo>
                  <a:pt x="3022" y="22"/>
                  <a:pt x="2636" y="13"/>
                  <a:pt x="2553" y="6"/>
                </a:cubicBezTo>
                <a:cubicBezTo>
                  <a:pt x="2495" y="1"/>
                  <a:pt x="2450" y="-2"/>
                  <a:pt x="2417" y="2"/>
                </a:cubicBezTo>
                <a:close/>
                <a:moveTo>
                  <a:pt x="10206" y="4893"/>
                </a:moveTo>
                <a:cubicBezTo>
                  <a:pt x="10185" y="4893"/>
                  <a:pt x="10167" y="4913"/>
                  <a:pt x="10167" y="4937"/>
                </a:cubicBezTo>
                <a:cubicBezTo>
                  <a:pt x="10167" y="4960"/>
                  <a:pt x="10185" y="4980"/>
                  <a:pt x="10206" y="4980"/>
                </a:cubicBezTo>
                <a:cubicBezTo>
                  <a:pt x="10227" y="4980"/>
                  <a:pt x="10246" y="4960"/>
                  <a:pt x="10246" y="4937"/>
                </a:cubicBezTo>
                <a:cubicBezTo>
                  <a:pt x="10246" y="4913"/>
                  <a:pt x="10227" y="4893"/>
                  <a:pt x="10206" y="4893"/>
                </a:cubicBezTo>
                <a:close/>
                <a:moveTo>
                  <a:pt x="8068" y="6250"/>
                </a:moveTo>
                <a:cubicBezTo>
                  <a:pt x="7951" y="6250"/>
                  <a:pt x="7934" y="6253"/>
                  <a:pt x="7971" y="6269"/>
                </a:cubicBezTo>
                <a:cubicBezTo>
                  <a:pt x="7996" y="6280"/>
                  <a:pt x="8051" y="6287"/>
                  <a:pt x="8092" y="6283"/>
                </a:cubicBezTo>
                <a:cubicBezTo>
                  <a:pt x="8228" y="6270"/>
                  <a:pt x="8214" y="6250"/>
                  <a:pt x="8068" y="6250"/>
                </a:cubicBezTo>
                <a:close/>
                <a:moveTo>
                  <a:pt x="19541" y="7091"/>
                </a:moveTo>
                <a:cubicBezTo>
                  <a:pt x="19527" y="7085"/>
                  <a:pt x="19507" y="7087"/>
                  <a:pt x="19478" y="7097"/>
                </a:cubicBezTo>
                <a:cubicBezTo>
                  <a:pt x="19445" y="7110"/>
                  <a:pt x="19446" y="7120"/>
                  <a:pt x="19487" y="7138"/>
                </a:cubicBezTo>
                <a:cubicBezTo>
                  <a:pt x="19537" y="7161"/>
                  <a:pt x="19542" y="7161"/>
                  <a:pt x="19554" y="7130"/>
                </a:cubicBezTo>
                <a:cubicBezTo>
                  <a:pt x="19561" y="7110"/>
                  <a:pt x="19555" y="7097"/>
                  <a:pt x="19541" y="7091"/>
                </a:cubicBezTo>
                <a:close/>
                <a:moveTo>
                  <a:pt x="18958" y="9913"/>
                </a:moveTo>
                <a:cubicBezTo>
                  <a:pt x="18907" y="9913"/>
                  <a:pt x="18904" y="9917"/>
                  <a:pt x="18943" y="9935"/>
                </a:cubicBezTo>
                <a:cubicBezTo>
                  <a:pt x="18969" y="9947"/>
                  <a:pt x="18999" y="9956"/>
                  <a:pt x="19007" y="9956"/>
                </a:cubicBezTo>
                <a:cubicBezTo>
                  <a:pt x="19015" y="9956"/>
                  <a:pt x="19022" y="9947"/>
                  <a:pt x="19022" y="9935"/>
                </a:cubicBezTo>
                <a:cubicBezTo>
                  <a:pt x="19022" y="9923"/>
                  <a:pt x="18993" y="9913"/>
                  <a:pt x="18958" y="9913"/>
                </a:cubicBezTo>
                <a:close/>
                <a:moveTo>
                  <a:pt x="18734" y="10739"/>
                </a:moveTo>
                <a:cubicBezTo>
                  <a:pt x="18722" y="10735"/>
                  <a:pt x="18690" y="10738"/>
                  <a:pt x="18664" y="10748"/>
                </a:cubicBezTo>
                <a:cubicBezTo>
                  <a:pt x="18626" y="10762"/>
                  <a:pt x="18630" y="10764"/>
                  <a:pt x="18685" y="10756"/>
                </a:cubicBezTo>
                <a:cubicBezTo>
                  <a:pt x="18723" y="10751"/>
                  <a:pt x="18745" y="10743"/>
                  <a:pt x="18734" y="10739"/>
                </a:cubicBezTo>
                <a:close/>
                <a:moveTo>
                  <a:pt x="679" y="13322"/>
                </a:moveTo>
                <a:cubicBezTo>
                  <a:pt x="604" y="13322"/>
                  <a:pt x="595" y="13499"/>
                  <a:pt x="670" y="13510"/>
                </a:cubicBezTo>
                <a:cubicBezTo>
                  <a:pt x="697" y="13514"/>
                  <a:pt x="723" y="13518"/>
                  <a:pt x="728" y="13518"/>
                </a:cubicBezTo>
                <a:cubicBezTo>
                  <a:pt x="733" y="13519"/>
                  <a:pt x="737" y="13476"/>
                  <a:pt x="737" y="13422"/>
                </a:cubicBezTo>
                <a:cubicBezTo>
                  <a:pt x="737" y="13344"/>
                  <a:pt x="725" y="13322"/>
                  <a:pt x="679" y="13322"/>
                </a:cubicBezTo>
                <a:close/>
                <a:moveTo>
                  <a:pt x="786" y="14058"/>
                </a:moveTo>
                <a:cubicBezTo>
                  <a:pt x="779" y="14061"/>
                  <a:pt x="774" y="14067"/>
                  <a:pt x="774" y="14077"/>
                </a:cubicBezTo>
                <a:cubicBezTo>
                  <a:pt x="774" y="14092"/>
                  <a:pt x="755" y="14113"/>
                  <a:pt x="728" y="14123"/>
                </a:cubicBezTo>
                <a:cubicBezTo>
                  <a:pt x="690" y="14138"/>
                  <a:pt x="692" y="14140"/>
                  <a:pt x="743" y="14132"/>
                </a:cubicBezTo>
                <a:cubicBezTo>
                  <a:pt x="826" y="14121"/>
                  <a:pt x="867" y="14082"/>
                  <a:pt x="816" y="14063"/>
                </a:cubicBezTo>
                <a:cubicBezTo>
                  <a:pt x="802" y="14058"/>
                  <a:pt x="792" y="14056"/>
                  <a:pt x="786" y="14058"/>
                </a:cubicBezTo>
                <a:close/>
                <a:moveTo>
                  <a:pt x="12384" y="18014"/>
                </a:moveTo>
                <a:cubicBezTo>
                  <a:pt x="12354" y="18019"/>
                  <a:pt x="12322" y="18036"/>
                  <a:pt x="12311" y="18052"/>
                </a:cubicBezTo>
                <a:cubicBezTo>
                  <a:pt x="12291" y="18080"/>
                  <a:pt x="12294" y="18079"/>
                  <a:pt x="12365" y="18055"/>
                </a:cubicBezTo>
                <a:cubicBezTo>
                  <a:pt x="12452" y="18026"/>
                  <a:pt x="12461" y="18003"/>
                  <a:pt x="12384" y="18014"/>
                </a:cubicBezTo>
                <a:close/>
                <a:moveTo>
                  <a:pt x="2702" y="18470"/>
                </a:moveTo>
                <a:cubicBezTo>
                  <a:pt x="2697" y="18471"/>
                  <a:pt x="2708" y="18476"/>
                  <a:pt x="2732" y="18487"/>
                </a:cubicBezTo>
                <a:cubicBezTo>
                  <a:pt x="2761" y="18500"/>
                  <a:pt x="2802" y="18511"/>
                  <a:pt x="2820" y="18511"/>
                </a:cubicBezTo>
                <a:cubicBezTo>
                  <a:pt x="2879" y="18511"/>
                  <a:pt x="2855" y="18498"/>
                  <a:pt x="2766" y="18480"/>
                </a:cubicBezTo>
                <a:cubicBezTo>
                  <a:pt x="2727" y="18472"/>
                  <a:pt x="2707" y="18469"/>
                  <a:pt x="2702" y="18470"/>
                </a:cubicBezTo>
                <a:close/>
                <a:moveTo>
                  <a:pt x="15675" y="18886"/>
                </a:moveTo>
                <a:cubicBezTo>
                  <a:pt x="15656" y="18886"/>
                  <a:pt x="15628" y="18893"/>
                  <a:pt x="15615" y="18900"/>
                </a:cubicBezTo>
                <a:cubicBezTo>
                  <a:pt x="15602" y="18908"/>
                  <a:pt x="15618" y="18914"/>
                  <a:pt x="15651" y="18914"/>
                </a:cubicBezTo>
                <a:cubicBezTo>
                  <a:pt x="15684" y="18914"/>
                  <a:pt x="15712" y="18908"/>
                  <a:pt x="15712" y="18900"/>
                </a:cubicBezTo>
                <a:cubicBezTo>
                  <a:pt x="15712" y="18893"/>
                  <a:pt x="15695" y="18886"/>
                  <a:pt x="15675" y="18886"/>
                </a:cubicBezTo>
                <a:close/>
                <a:moveTo>
                  <a:pt x="20662" y="19078"/>
                </a:moveTo>
                <a:cubicBezTo>
                  <a:pt x="20647" y="19074"/>
                  <a:pt x="20618" y="19076"/>
                  <a:pt x="20586" y="19086"/>
                </a:cubicBezTo>
                <a:cubicBezTo>
                  <a:pt x="20557" y="19095"/>
                  <a:pt x="20524" y="19098"/>
                  <a:pt x="20510" y="19093"/>
                </a:cubicBezTo>
                <a:cubicBezTo>
                  <a:pt x="20496" y="19088"/>
                  <a:pt x="20483" y="19090"/>
                  <a:pt x="20483" y="19098"/>
                </a:cubicBezTo>
                <a:cubicBezTo>
                  <a:pt x="20483" y="19105"/>
                  <a:pt x="20496" y="19116"/>
                  <a:pt x="20510" y="19121"/>
                </a:cubicBezTo>
                <a:cubicBezTo>
                  <a:pt x="20556" y="19139"/>
                  <a:pt x="20639" y="19132"/>
                  <a:pt x="20662" y="19109"/>
                </a:cubicBezTo>
                <a:cubicBezTo>
                  <a:pt x="20677" y="19094"/>
                  <a:pt x="20677" y="19083"/>
                  <a:pt x="20662" y="19078"/>
                </a:cubicBezTo>
                <a:close/>
                <a:moveTo>
                  <a:pt x="11381" y="19550"/>
                </a:moveTo>
                <a:cubicBezTo>
                  <a:pt x="11348" y="19550"/>
                  <a:pt x="11324" y="19556"/>
                  <a:pt x="11324" y="19563"/>
                </a:cubicBezTo>
                <a:cubicBezTo>
                  <a:pt x="11324" y="19571"/>
                  <a:pt x="11340" y="19578"/>
                  <a:pt x="11360" y="19578"/>
                </a:cubicBezTo>
                <a:cubicBezTo>
                  <a:pt x="11380" y="19578"/>
                  <a:pt x="11405" y="19571"/>
                  <a:pt x="11418" y="19563"/>
                </a:cubicBezTo>
                <a:cubicBezTo>
                  <a:pt x="11431" y="19556"/>
                  <a:pt x="11414" y="19550"/>
                  <a:pt x="11381" y="19550"/>
                </a:cubicBezTo>
                <a:close/>
                <a:moveTo>
                  <a:pt x="11919" y="21016"/>
                </a:moveTo>
                <a:cubicBezTo>
                  <a:pt x="11884" y="21011"/>
                  <a:pt x="11861" y="21015"/>
                  <a:pt x="11861" y="21028"/>
                </a:cubicBezTo>
                <a:cubicBezTo>
                  <a:pt x="11861" y="21052"/>
                  <a:pt x="11922" y="21057"/>
                  <a:pt x="11955" y="21036"/>
                </a:cubicBezTo>
                <a:cubicBezTo>
                  <a:pt x="11967" y="21029"/>
                  <a:pt x="11951" y="21020"/>
                  <a:pt x="11919" y="21016"/>
                </a:cubicBezTo>
                <a:close/>
              </a:path>
            </a:pathLst>
          </a:custGeom>
          <a:ln w="12700">
            <a:miter lim="400000"/>
          </a:ln>
        </p:spPr>
      </p:pic>
      <p:pic>
        <p:nvPicPr>
          <p:cNvPr id="137" name="Cellvizio_GastroFlex_UHD_LaserOn_virtual_highdef.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801486" flipH="1">
            <a:off x="9287651" y="-561797"/>
            <a:ext cx="5354994" cy="3703332"/>
          </a:xfrm>
          <a:prstGeom prst="rect">
            <a:avLst/>
          </a:prstGeom>
          <a:ln w="12700">
            <a:miter lim="400000"/>
          </a:ln>
        </p:spPr>
      </p:pic>
      <p:sp>
        <p:nvSpPr>
          <p:cNvPr id="138" name="Shape 138"/>
          <p:cNvSpPr>
            <a:spLocks noGrp="1"/>
          </p:cNvSpPr>
          <p:nvPr>
            <p:ph type="body" idx="1"/>
          </p:nvPr>
        </p:nvSpPr>
        <p:spPr>
          <a:xfrm>
            <a:off x="4356100" y="1739900"/>
            <a:ext cx="11925300" cy="5651500"/>
          </a:xfrm>
          <a:prstGeom prst="rect">
            <a:avLst/>
          </a:prstGeom>
        </p:spPr>
        <p:txBody>
          <a:bodyPr/>
          <a:lstStyle/>
          <a:p>
            <a:pPr marL="254000" lvl="1" indent="0" defTabSz="546100">
              <a:spcBef>
                <a:spcPts val="1700"/>
              </a:spcBef>
              <a:buSzPct val="125000"/>
              <a:defRPr b="1">
                <a:solidFill>
                  <a:srgbClr val="444444"/>
                </a:solidFill>
                <a:uFill>
                  <a:solidFill>
                    <a:srgbClr val="444444"/>
                  </a:solidFill>
                </a:uFill>
              </a:defRPr>
            </a:pPr>
            <a:endParaRPr/>
          </a:p>
          <a:p>
            <a:pPr marL="254000" lvl="1" indent="0" defTabSz="546100">
              <a:spcBef>
                <a:spcPts val="1700"/>
              </a:spcBef>
              <a:buSzPct val="125000"/>
              <a:defRPr b="1">
                <a:solidFill>
                  <a:srgbClr val="444444"/>
                </a:solidFill>
                <a:uFill>
                  <a:solidFill>
                    <a:srgbClr val="444444"/>
                  </a:solidFill>
                </a:uFill>
              </a:defRPr>
            </a:pPr>
            <a:endParaRPr/>
          </a:p>
          <a:p>
            <a:pPr marL="254000" lvl="1" indent="0" defTabSz="546100">
              <a:spcBef>
                <a:spcPts val="1700"/>
              </a:spcBef>
              <a:buSzPct val="125000"/>
              <a:defRPr b="1">
                <a:solidFill>
                  <a:srgbClr val="444444"/>
                </a:solidFill>
                <a:uFill>
                  <a:solidFill>
                    <a:srgbClr val="444444"/>
                  </a:solidFill>
                </a:uFill>
              </a:defRPr>
            </a:pPr>
            <a:endParaRPr/>
          </a:p>
          <a:p>
            <a:pPr marL="558800" lvl="1" indent="-304800" defTabSz="546100">
              <a:spcBef>
                <a:spcPts val="1700"/>
              </a:spcBef>
              <a:buSzPct val="125000"/>
              <a:defRPr sz="2400">
                <a:solidFill>
                  <a:srgbClr val="444444"/>
                </a:solidFill>
                <a:uFill>
                  <a:solidFill>
                    <a:srgbClr val="444444"/>
                  </a:solidFill>
                </a:uFill>
                <a:latin typeface="+mj-lt"/>
                <a:ea typeface="+mj-ea"/>
                <a:cs typeface="+mj-cs"/>
                <a:sym typeface="Gotham Medium"/>
              </a:defRPr>
            </a:pPr>
            <a:r>
              <a:rPr b="1">
                <a:latin typeface="+mn-lt"/>
                <a:ea typeface="+mn-ea"/>
                <a:cs typeface="+mn-cs"/>
                <a:sym typeface="Gotham"/>
              </a:rPr>
              <a:t>Probe</a:t>
            </a:r>
            <a:r>
              <a:rPr>
                <a:latin typeface="+mn-lt"/>
                <a:ea typeface="+mn-ea"/>
                <a:cs typeface="+mn-cs"/>
                <a:sym typeface="Gotham"/>
              </a:rPr>
              <a:t>-based and </a:t>
            </a:r>
            <a:r>
              <a:rPr b="1">
                <a:latin typeface="+mn-lt"/>
                <a:ea typeface="+mn-ea"/>
                <a:cs typeface="+mn-cs"/>
                <a:sym typeface="Gotham"/>
              </a:rPr>
              <a:t>needle</a:t>
            </a:r>
            <a:r>
              <a:rPr>
                <a:latin typeface="+mn-lt"/>
                <a:ea typeface="+mn-ea"/>
                <a:cs typeface="+mn-cs"/>
                <a:sym typeface="Gotham"/>
              </a:rPr>
              <a:t>-based microscope used during endoscopic procedures</a:t>
            </a:r>
          </a:p>
          <a:p>
            <a:pPr marL="558800" lvl="1" indent="-304800" defTabSz="546100">
              <a:spcBef>
                <a:spcPts val="1700"/>
              </a:spcBef>
              <a:buSzPct val="125000"/>
              <a:defRPr sz="2400">
                <a:solidFill>
                  <a:srgbClr val="444444"/>
                </a:solidFill>
                <a:uFill>
                  <a:solidFill>
                    <a:srgbClr val="444444"/>
                  </a:solidFill>
                </a:uFill>
                <a:latin typeface="+mj-lt"/>
                <a:ea typeface="+mj-ea"/>
                <a:cs typeface="+mj-cs"/>
                <a:sym typeface="Gotham Medium"/>
              </a:defRPr>
            </a:pPr>
            <a:r>
              <a:rPr b="1">
                <a:latin typeface="+mn-lt"/>
                <a:ea typeface="+mn-ea"/>
                <a:cs typeface="+mn-cs"/>
                <a:sym typeface="Gotham"/>
              </a:rPr>
              <a:t>Compatible</a:t>
            </a:r>
            <a:r>
              <a:rPr>
                <a:latin typeface="+mn-lt"/>
                <a:ea typeface="+mn-ea"/>
                <a:cs typeface="+mn-cs"/>
                <a:sym typeface="Gotham"/>
              </a:rPr>
              <a:t> with existing </a:t>
            </a:r>
            <a:r>
              <a:rPr b="1">
                <a:latin typeface="+mn-lt"/>
                <a:ea typeface="+mn-ea"/>
                <a:cs typeface="+mn-cs"/>
                <a:sym typeface="Gotham"/>
              </a:rPr>
              <a:t>endoscopes </a:t>
            </a:r>
            <a:r>
              <a:rPr>
                <a:latin typeface="+mn-lt"/>
                <a:ea typeface="+mn-ea"/>
                <a:cs typeface="+mn-cs"/>
                <a:sym typeface="Gotham"/>
              </a:rPr>
              <a:t>and endoscopic accessories</a:t>
            </a:r>
          </a:p>
          <a:p>
            <a:pPr marL="558800" lvl="1" indent="-304800" defTabSz="546100">
              <a:spcBef>
                <a:spcPts val="1700"/>
              </a:spcBef>
              <a:buSzPct val="125000"/>
              <a:defRPr sz="2400">
                <a:solidFill>
                  <a:srgbClr val="444444"/>
                </a:solidFill>
                <a:uFill>
                  <a:solidFill>
                    <a:srgbClr val="444444"/>
                  </a:solidFill>
                </a:uFill>
                <a:latin typeface="+mj-lt"/>
                <a:ea typeface="+mj-ea"/>
                <a:cs typeface="+mj-cs"/>
                <a:sym typeface="Gotham Medium"/>
              </a:defRPr>
            </a:pPr>
            <a:r>
              <a:rPr>
                <a:latin typeface="+mn-lt"/>
                <a:ea typeface="+mn-ea"/>
                <a:cs typeface="+mn-cs"/>
                <a:sym typeface="Gotham"/>
              </a:rPr>
              <a:t>Minimally invasive </a:t>
            </a:r>
            <a:r>
              <a:rPr b="1">
                <a:latin typeface="+mn-lt"/>
                <a:ea typeface="+mn-ea"/>
                <a:cs typeface="+mn-cs"/>
                <a:sym typeface="Gotham"/>
              </a:rPr>
              <a:t>microscopic images</a:t>
            </a:r>
            <a:r>
              <a:rPr>
                <a:latin typeface="+mn-lt"/>
                <a:ea typeface="+mn-ea"/>
                <a:cs typeface="+mn-cs"/>
                <a:sym typeface="Gotham"/>
              </a:rPr>
              <a:t> of tissue, available in </a:t>
            </a:r>
            <a:r>
              <a:rPr b="1">
                <a:latin typeface="+mn-lt"/>
                <a:ea typeface="+mn-ea"/>
                <a:cs typeface="+mn-cs"/>
                <a:sym typeface="Gotham"/>
              </a:rPr>
              <a:t>real-time</a:t>
            </a:r>
          </a:p>
          <a:p>
            <a:pPr marL="558800" lvl="1" indent="-304800" defTabSz="546100">
              <a:spcBef>
                <a:spcPts val="1700"/>
              </a:spcBef>
              <a:buSzPct val="125000"/>
              <a:defRPr sz="2400">
                <a:solidFill>
                  <a:srgbClr val="444444"/>
                </a:solidFill>
                <a:uFill>
                  <a:solidFill>
                    <a:srgbClr val="444444"/>
                  </a:solidFill>
                </a:uFill>
                <a:latin typeface="+mj-lt"/>
                <a:ea typeface="+mj-ea"/>
                <a:cs typeface="+mj-cs"/>
                <a:sym typeface="Gotham Medium"/>
              </a:defRPr>
            </a:pPr>
            <a:r>
              <a:rPr>
                <a:latin typeface="+mn-lt"/>
                <a:ea typeface="+mn-ea"/>
                <a:cs typeface="+mn-cs"/>
                <a:sym typeface="Gotham"/>
              </a:rPr>
              <a:t>Access the </a:t>
            </a:r>
            <a:r>
              <a:rPr b="1">
                <a:latin typeface="+mn-lt"/>
                <a:ea typeface="+mn-ea"/>
                <a:cs typeface="+mn-cs"/>
                <a:sym typeface="Gotham"/>
              </a:rPr>
              <a:t>Gastro-Intestinal, Respiratory and Urinary</a:t>
            </a:r>
            <a:r>
              <a:rPr>
                <a:latin typeface="+mn-lt"/>
                <a:ea typeface="+mn-ea"/>
                <a:cs typeface="+mn-cs"/>
                <a:sym typeface="Gotham"/>
              </a:rPr>
              <a:t> systems</a:t>
            </a:r>
            <a:endParaRPr b="1">
              <a:latin typeface="+mn-lt"/>
              <a:ea typeface="+mn-ea"/>
              <a:cs typeface="+mn-cs"/>
              <a:sym typeface="Gotham"/>
            </a:endParaRPr>
          </a:p>
          <a:p>
            <a:pPr marL="558800" lvl="1" indent="-304800" defTabSz="546100">
              <a:spcBef>
                <a:spcPts val="1700"/>
              </a:spcBef>
              <a:buSzPct val="125000"/>
              <a:defRPr sz="2400">
                <a:solidFill>
                  <a:srgbClr val="444444"/>
                </a:solidFill>
                <a:uFill>
                  <a:solidFill>
                    <a:srgbClr val="444444"/>
                  </a:solidFill>
                </a:uFill>
                <a:latin typeface="+mj-lt"/>
                <a:ea typeface="+mj-ea"/>
                <a:cs typeface="+mj-cs"/>
                <a:sym typeface="Gotham Medium"/>
              </a:defRPr>
            </a:pPr>
            <a:r>
              <a:rPr>
                <a:latin typeface="+mn-lt"/>
                <a:ea typeface="+mn-ea"/>
                <a:cs typeface="+mn-cs"/>
                <a:sym typeface="Gotham"/>
              </a:rPr>
              <a:t>Different probes for different indications</a:t>
            </a:r>
          </a:p>
        </p:txBody>
      </p:sp>
      <p:sp>
        <p:nvSpPr>
          <p:cNvPr id="139" name="Shape 139"/>
          <p:cNvSpPr/>
          <p:nvPr/>
        </p:nvSpPr>
        <p:spPr>
          <a:xfrm>
            <a:off x="4584700" y="7721600"/>
            <a:ext cx="11125200" cy="1130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546100">
              <a:defRPr sz="1000">
                <a:solidFill>
                  <a:srgbClr val="6C6C6C"/>
                </a:solidFill>
                <a:latin typeface="+mn-lt"/>
                <a:ea typeface="+mn-ea"/>
                <a:cs typeface="+mn-cs"/>
                <a:sym typeface="Gotham"/>
              </a:defRPr>
            </a:lvl1pPr>
          </a:lstStyle>
          <a:p>
            <a:r>
              <a:t>The Cellvizio® Systems are regulated Medical Device, CE marked (Class IIa - NB : LNE/G-MED) and FDA cleared; Cellvizio systems are intended to allow confocal laser imaging of the internal microstructure of tissues in anatomical tracts, i.e. gastrointestinal, respiratory or urinary, accessed through an endoscope or endoscopic accessories. These statements and the associated references to specific clinical studies, are not intended to represent claims of safety or effectiveness for detecting or treating any specific condition or disease state. Rather this information is intended to provide useful reference to selected published literature describing physician experiences with the associated clinical uses. These statements have not been reviewed, cleared, or approved by the U.S. FDA. Please note that the interpretation criteria are suggested descriptive features and do not represent definitive diagnostic landmarks and are a result of input from trained and well qualified person. Any diagnostic assessment should always be made by the attending physician, based on the evaluation of all sources of clinical, endoscopic and other relevant information. Please consult labels and instructions for use.</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3" name="Chart 703"/>
          <p:cNvGraphicFramePr/>
          <p:nvPr/>
        </p:nvGraphicFramePr>
        <p:xfrm>
          <a:off x="11370335" y="3525639"/>
          <a:ext cx="3993084" cy="3424284"/>
        </p:xfrm>
        <a:graphic>
          <a:graphicData uri="http://schemas.openxmlformats.org/drawingml/2006/chart">
            <c:chart xmlns:c="http://schemas.openxmlformats.org/drawingml/2006/chart" xmlns:r="http://schemas.openxmlformats.org/officeDocument/2006/relationships" r:id="rId2"/>
          </a:graphicData>
        </a:graphic>
      </p:graphicFrame>
      <p:sp>
        <p:nvSpPr>
          <p:cNvPr id="704" name="Shape 704"/>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705" name="Shape 705"/>
          <p:cNvSpPr/>
          <p:nvPr/>
        </p:nvSpPr>
        <p:spPr>
          <a:xfrm>
            <a:off x="482599" y="12446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Results</a:t>
            </a:r>
          </a:p>
        </p:txBody>
      </p:sp>
      <p:sp>
        <p:nvSpPr>
          <p:cNvPr id="706" name="Shape 706"/>
          <p:cNvSpPr/>
          <p:nvPr/>
        </p:nvSpPr>
        <p:spPr>
          <a:xfrm>
            <a:off x="11461268" y="2623413"/>
            <a:ext cx="3886201" cy="7239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469900">
              <a:buClr>
                <a:srgbClr val="000000"/>
              </a:buClr>
              <a:defRPr sz="2000" b="1">
                <a:solidFill>
                  <a:srgbClr val="444444"/>
                </a:solidFill>
                <a:uFill>
                  <a:solidFill>
                    <a:srgbClr val="444444"/>
                  </a:solidFill>
                </a:uFill>
                <a:latin typeface="+mn-lt"/>
                <a:ea typeface="+mn-ea"/>
                <a:cs typeface="+mn-cs"/>
                <a:sym typeface="Gotham"/>
              </a:defRPr>
            </a:lvl1pPr>
          </a:lstStyle>
          <a:p>
            <a:r>
              <a:t>Differentiation of mucinous and non-mucinous cysts</a:t>
            </a:r>
          </a:p>
        </p:txBody>
      </p:sp>
      <p:sp>
        <p:nvSpPr>
          <p:cNvPr id="707" name="Shape 707"/>
          <p:cNvSpPr>
            <a:spLocks noGrp="1"/>
          </p:cNvSpPr>
          <p:nvPr>
            <p:ph type="sldNum" sz="quarter" idx="2"/>
          </p:nvPr>
        </p:nvSpPr>
        <p:spPr>
          <a:xfrm>
            <a:off x="681815" y="8750300"/>
            <a:ext cx="291288"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30</a:t>
            </a:fld>
            <a:endParaRPr/>
          </a:p>
        </p:txBody>
      </p:sp>
      <p:sp>
        <p:nvSpPr>
          <p:cNvPr id="708" name="Shape 708"/>
          <p:cNvSpPr/>
          <p:nvPr/>
        </p:nvSpPr>
        <p:spPr>
          <a:xfrm>
            <a:off x="559624" y="1892300"/>
            <a:ext cx="10236201" cy="3022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lnSpc>
                <a:spcPct val="110000"/>
              </a:lnSpc>
              <a:spcBef>
                <a:spcPts val="900"/>
              </a:spcBef>
              <a:buClr>
                <a:srgbClr val="58A7DA"/>
              </a:buClr>
              <a:buSzPct val="125000"/>
              <a:buChar char="•"/>
              <a:defRPr sz="2400">
                <a:solidFill>
                  <a:srgbClr val="444444"/>
                </a:solidFill>
                <a:uFill>
                  <a:solidFill>
                    <a:srgbClr val="444444"/>
                  </a:solidFill>
                </a:uFill>
                <a:latin typeface="+mn-lt"/>
                <a:ea typeface="+mn-ea"/>
                <a:cs typeface="+mn-cs"/>
                <a:sym typeface="Gotham"/>
              </a:defRPr>
            </a:pPr>
            <a:r>
              <a:t> </a:t>
            </a:r>
            <a:r>
              <a:rPr b="1"/>
              <a:t>First classification</a:t>
            </a:r>
            <a:r>
              <a:t> in pancreatic cysts defined, with one specific criteria outlined for </a:t>
            </a:r>
            <a:r>
              <a:rPr b="1"/>
              <a:t>IPMNs: papillary projection</a:t>
            </a:r>
          </a:p>
          <a:p>
            <a:pPr marL="30963" marR="30963" defTabSz="698500">
              <a:lnSpc>
                <a:spcPct val="110000"/>
              </a:lnSpc>
              <a:spcBef>
                <a:spcPts val="900"/>
              </a:spcBef>
              <a:buClr>
                <a:srgbClr val="58A7DA"/>
              </a:buClr>
              <a:buSzPct val="125000"/>
              <a:buChar char="•"/>
              <a:defRPr sz="2400">
                <a:solidFill>
                  <a:srgbClr val="444444"/>
                </a:solidFill>
                <a:uFill>
                  <a:solidFill>
                    <a:srgbClr val="444444"/>
                  </a:solidFill>
                </a:uFill>
                <a:latin typeface="+mn-lt"/>
                <a:ea typeface="+mn-ea"/>
                <a:cs typeface="+mn-cs"/>
                <a:sym typeface="Gotham"/>
              </a:defRPr>
            </a:pPr>
            <a:r>
              <a:t> Potential for the </a:t>
            </a:r>
            <a:r>
              <a:rPr b="1"/>
              <a:t>differentiation of mucinous and non-mucinous cysts</a:t>
            </a:r>
          </a:p>
          <a:p>
            <a:pPr marL="30963" marR="30963" defTabSz="698500">
              <a:lnSpc>
                <a:spcPct val="110000"/>
              </a:lnSpc>
              <a:spcBef>
                <a:spcPts val="900"/>
              </a:spcBef>
              <a:buClr>
                <a:srgbClr val="58A7DA"/>
              </a:buClr>
              <a:buSzPct val="125000"/>
              <a:buChar char="•"/>
              <a:defRPr sz="2400">
                <a:solidFill>
                  <a:srgbClr val="444444"/>
                </a:solidFill>
                <a:uFill>
                  <a:solidFill>
                    <a:srgbClr val="444444"/>
                  </a:solidFill>
                </a:uFill>
                <a:latin typeface="+mn-lt"/>
                <a:ea typeface="+mn-ea"/>
                <a:cs typeface="+mn-cs"/>
                <a:sym typeface="Gotham"/>
              </a:defRPr>
            </a:pPr>
            <a:r>
              <a:t> </a:t>
            </a:r>
            <a:r>
              <a:rPr b="1"/>
              <a:t>Safety demonstrated</a:t>
            </a:r>
            <a:r>
              <a:t> with a pancreatitis rate at 3% (lower than in previous study, thanks to safety measures such as locking device usage, and pre-loading of probe in needle)</a:t>
            </a:r>
          </a:p>
        </p:txBody>
      </p:sp>
      <p:sp>
        <p:nvSpPr>
          <p:cNvPr id="709" name="Shape 709"/>
          <p:cNvSpPr/>
          <p:nvPr/>
        </p:nvSpPr>
        <p:spPr>
          <a:xfrm>
            <a:off x="-12700" y="84872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solidFill>
                  <a:srgbClr val="444444"/>
                </a:solidFill>
                <a:uFill>
                  <a:solidFill>
                    <a:srgbClr val="444444"/>
                  </a:solidFill>
                </a:uFill>
                <a:latin typeface="+mn-lt"/>
                <a:ea typeface="+mn-ea"/>
                <a:cs typeface="+mn-cs"/>
                <a:sym typeface="Gotham"/>
              </a:defRPr>
            </a:lvl1pPr>
          </a:lstStyle>
          <a:p>
            <a:r>
              <a:t>Konda V.J. et al. A pilot study of in vivo identification of pancreatic cystic neoplasms with needle-based confocal laser endomicroscopy under endosonographic guidance.  Endoscopy 2013</a:t>
            </a:r>
          </a:p>
        </p:txBody>
      </p:sp>
      <p:sp>
        <p:nvSpPr>
          <p:cNvPr id="710" name="Shape 710"/>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INSPECT Study 2/2</a:t>
            </a:r>
          </a:p>
        </p:txBody>
      </p:sp>
      <p:pic>
        <p:nvPicPr>
          <p:cNvPr id="711" name="Screen Shot 2014-05-01 at 4.04.03 PM.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841500" y="5473700"/>
            <a:ext cx="3191010" cy="2603500"/>
          </a:xfrm>
          <a:prstGeom prst="rect">
            <a:avLst/>
          </a:prstGeom>
          <a:ln w="12700">
            <a:miter lim="400000"/>
          </a:ln>
        </p:spPr>
      </p:pic>
      <p:sp>
        <p:nvSpPr>
          <p:cNvPr id="712" name="Shape 712"/>
          <p:cNvSpPr/>
          <p:nvPr/>
        </p:nvSpPr>
        <p:spPr>
          <a:xfrm>
            <a:off x="7324824" y="6503336"/>
            <a:ext cx="3454401" cy="558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965200">
              <a:buClr>
                <a:srgbClr val="000000"/>
              </a:buClr>
              <a:defRPr sz="1700">
                <a:solidFill>
                  <a:srgbClr val="606060"/>
                </a:solidFill>
                <a:uFill>
                  <a:solidFill>
                    <a:srgbClr val="000000"/>
                  </a:solidFill>
                </a:uFill>
                <a:latin typeface="+mj-lt"/>
                <a:ea typeface="+mj-ea"/>
                <a:cs typeface="+mj-cs"/>
                <a:sym typeface="Gotham Medium"/>
              </a:defRPr>
            </a:lvl1pPr>
          </a:lstStyle>
          <a:p>
            <a:r>
              <a:t>The Papillary Projection criterion in an IPMN</a:t>
            </a:r>
          </a:p>
        </p:txBody>
      </p:sp>
      <p:pic>
        <p:nvPicPr>
          <p:cNvPr id="713" name="droppedImag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4345" y="5469752"/>
            <a:ext cx="2203484" cy="2603502"/>
          </a:xfrm>
          <a:prstGeom prst="rect">
            <a:avLst/>
          </a:prstGeom>
          <a:ln w="12700">
            <a:miter lim="400000"/>
          </a:ln>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Shape 715"/>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716" name="Shape 716"/>
          <p:cNvSpPr/>
          <p:nvPr/>
        </p:nvSpPr>
        <p:spPr>
          <a:xfrm>
            <a:off x="668261" y="2412444"/>
            <a:ext cx="10236201" cy="1574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Determine the </a:t>
            </a:r>
            <a:r>
              <a:rPr b="1"/>
              <a:t>feasibility and safety</a:t>
            </a:r>
            <a:r>
              <a:t> of EUS-guided dual “through-the-needle” imaging and identify specific imaging features which may correlate with mucinous vs non-mucinous cysts</a:t>
            </a:r>
          </a:p>
        </p:txBody>
      </p:sp>
      <p:sp>
        <p:nvSpPr>
          <p:cNvPr id="717" name="Shape 717"/>
          <p:cNvSpPr/>
          <p:nvPr/>
        </p:nvSpPr>
        <p:spPr>
          <a:xfrm>
            <a:off x="723900" y="16764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718" name="Shape 718"/>
          <p:cNvSpPr/>
          <p:nvPr/>
        </p:nvSpPr>
        <p:spPr>
          <a:xfrm>
            <a:off x="685799" y="45085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719" name="Shape 719"/>
          <p:cNvSpPr/>
          <p:nvPr/>
        </p:nvSpPr>
        <p:spPr>
          <a:xfrm>
            <a:off x="647700" y="5156200"/>
            <a:ext cx="15608300" cy="25171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Prospective observational study in a single center</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Enrolled and evaluated 30 patients</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Cystoscopy (Spyglass through the needle imaging) and nCLE probes introduced via 19G needles</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Clinical, EUSFNA and nCLE data collected prospectively</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Gold standard: surgical pathology if available, consensus final diagnosis otherwise</a:t>
            </a:r>
          </a:p>
        </p:txBody>
      </p:sp>
      <p:sp>
        <p:nvSpPr>
          <p:cNvPr id="720" name="Shape 720"/>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31</a:t>
            </a:fld>
            <a:endParaRPr/>
          </a:p>
        </p:txBody>
      </p:sp>
      <p:sp>
        <p:nvSpPr>
          <p:cNvPr id="721" name="Shape 721"/>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DETECT Study 1/2</a:t>
            </a:r>
          </a:p>
        </p:txBody>
      </p:sp>
      <p:sp>
        <p:nvSpPr>
          <p:cNvPr id="722" name="Shape 722"/>
          <p:cNvSpPr/>
          <p:nvPr/>
        </p:nvSpPr>
        <p:spPr>
          <a:xfrm>
            <a:off x="-12700" y="84872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solidFill>
                  <a:srgbClr val="444444"/>
                </a:solidFill>
                <a:uFill>
                  <a:solidFill>
                    <a:srgbClr val="444444"/>
                  </a:solidFill>
                </a:uFill>
                <a:latin typeface="+mn-lt"/>
                <a:ea typeface="+mn-ea"/>
                <a:cs typeface="+mn-cs"/>
                <a:sym typeface="Gotham"/>
              </a:defRPr>
            </a:lvl1pPr>
          </a:lstStyle>
          <a:p>
            <a:r>
              <a:t>Nakai Y, et al. Diagnosis of pancreatic cysts: EUS-guided, through-the-needle confocal laser-induced endomicroscopy and cystoscopy trial: DETECT study. Gastrointestinal Endoscopy, 2015</a:t>
            </a:r>
          </a:p>
        </p:txBody>
      </p:sp>
      <p:pic>
        <p:nvPicPr>
          <p:cNvPr id="723" name="droppedImag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4139" y="1015807"/>
            <a:ext cx="2508915" cy="2324101"/>
          </a:xfrm>
          <a:prstGeom prst="rect">
            <a:avLst/>
          </a:prstGeom>
          <a:ln w="12700">
            <a:miter lim="400000"/>
          </a:ln>
        </p:spPr>
      </p:pic>
      <p:pic>
        <p:nvPicPr>
          <p:cNvPr id="724" name="droppedImag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60099" y="3399790"/>
            <a:ext cx="4823604" cy="2324101"/>
          </a:xfrm>
          <a:prstGeom prst="rect">
            <a:avLst/>
          </a:prstGeom>
          <a:ln w="12700">
            <a:miter lim="400000"/>
          </a:ln>
        </p:spPr>
      </p:pic>
      <p:sp>
        <p:nvSpPr>
          <p:cNvPr id="725" name="Shape 725"/>
          <p:cNvSpPr/>
          <p:nvPr/>
        </p:nvSpPr>
        <p:spPr>
          <a:xfrm>
            <a:off x="10512524" y="5703236"/>
            <a:ext cx="5816601" cy="368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965200">
              <a:buClr>
                <a:srgbClr val="000000"/>
              </a:buClr>
              <a:defRPr sz="1700">
                <a:solidFill>
                  <a:srgbClr val="606060"/>
                </a:solidFill>
                <a:uFill>
                  <a:solidFill>
                    <a:srgbClr val="000000"/>
                  </a:solidFill>
                </a:uFill>
                <a:latin typeface="+mj-lt"/>
                <a:ea typeface="+mj-ea"/>
                <a:cs typeface="+mj-cs"/>
                <a:sym typeface="Gotham Medium"/>
              </a:defRPr>
            </a:lvl1pPr>
          </a:lstStyle>
          <a:p>
            <a:r>
              <a:t>Papillary projections in an IPMN</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 name="Chart 727"/>
          <p:cNvGraphicFramePr/>
          <p:nvPr/>
        </p:nvGraphicFramePr>
        <p:xfrm>
          <a:off x="11510035" y="3474839"/>
          <a:ext cx="4018484" cy="3861164"/>
        </p:xfrm>
        <a:graphic>
          <a:graphicData uri="http://schemas.openxmlformats.org/drawingml/2006/chart">
            <c:chart xmlns:c="http://schemas.openxmlformats.org/drawingml/2006/chart" xmlns:r="http://schemas.openxmlformats.org/officeDocument/2006/relationships" r:id="rId2"/>
          </a:graphicData>
        </a:graphic>
      </p:graphicFrame>
      <p:sp>
        <p:nvSpPr>
          <p:cNvPr id="728" name="Shape 728"/>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729" name="Shape 729"/>
          <p:cNvSpPr/>
          <p:nvPr/>
        </p:nvSpPr>
        <p:spPr>
          <a:xfrm>
            <a:off x="546099" y="14859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Results</a:t>
            </a:r>
          </a:p>
        </p:txBody>
      </p:sp>
      <p:sp>
        <p:nvSpPr>
          <p:cNvPr id="730" name="Shape 730"/>
          <p:cNvSpPr/>
          <p:nvPr/>
        </p:nvSpPr>
        <p:spPr>
          <a:xfrm>
            <a:off x="11550168" y="2547213"/>
            <a:ext cx="4000501" cy="7239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469900">
              <a:buClr>
                <a:srgbClr val="000000"/>
              </a:buClr>
              <a:defRPr sz="2000" b="1">
                <a:solidFill>
                  <a:srgbClr val="444444"/>
                </a:solidFill>
                <a:uFill>
                  <a:solidFill>
                    <a:srgbClr val="444444"/>
                  </a:solidFill>
                </a:uFill>
                <a:latin typeface="+mn-lt"/>
                <a:ea typeface="+mn-ea"/>
                <a:cs typeface="+mn-cs"/>
                <a:sym typeface="Gotham"/>
              </a:defRPr>
            </a:lvl1pPr>
          </a:lstStyle>
          <a:p>
            <a:r>
              <a:t>Differentiation of mucinous and non-mucinous cysts</a:t>
            </a:r>
          </a:p>
        </p:txBody>
      </p:sp>
      <p:sp>
        <p:nvSpPr>
          <p:cNvPr id="731" name="Shape 731"/>
          <p:cNvSpPr>
            <a:spLocks noGrp="1"/>
          </p:cNvSpPr>
          <p:nvPr>
            <p:ph type="sldNum" sz="quarter" idx="2"/>
          </p:nvPr>
        </p:nvSpPr>
        <p:spPr>
          <a:xfrm>
            <a:off x="699494" y="8750300"/>
            <a:ext cx="273609"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32</a:t>
            </a:fld>
            <a:endParaRPr/>
          </a:p>
        </p:txBody>
      </p:sp>
      <p:sp>
        <p:nvSpPr>
          <p:cNvPr id="732" name="Shape 732"/>
          <p:cNvSpPr/>
          <p:nvPr/>
        </p:nvSpPr>
        <p:spPr>
          <a:xfrm>
            <a:off x="623124" y="2133600"/>
            <a:ext cx="10236201" cy="210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lnSpc>
                <a:spcPct val="110000"/>
              </a:lnSpc>
              <a:spcBef>
                <a:spcPts val="900"/>
              </a:spcBef>
              <a:buClr>
                <a:srgbClr val="58A7DA"/>
              </a:buClr>
              <a:buSzPct val="125000"/>
              <a:buChar char="•"/>
              <a:defRPr sz="2400">
                <a:solidFill>
                  <a:srgbClr val="444444"/>
                </a:solidFill>
                <a:uFill>
                  <a:solidFill>
                    <a:srgbClr val="444444"/>
                  </a:solidFill>
                </a:uFill>
                <a:latin typeface="+mn-lt"/>
                <a:ea typeface="+mn-ea"/>
                <a:cs typeface="+mn-cs"/>
                <a:sym typeface="Gotham"/>
              </a:defRPr>
            </a:pPr>
            <a:r>
              <a:t> Potential for the differentiation of mucinous and non-mucinous cysts: </a:t>
            </a:r>
          </a:p>
          <a:p>
            <a:pPr marL="297663" marR="30963" lvl="1" indent="0" defTabSz="698500">
              <a:lnSpc>
                <a:spcPct val="110000"/>
              </a:lnSpc>
              <a:spcBef>
                <a:spcPts val="900"/>
              </a:spcBef>
              <a:buClr>
                <a:srgbClr val="58A7DA"/>
              </a:buClr>
              <a:buSzPct val="125000"/>
              <a:buChar char="•"/>
              <a:defRPr sz="2400">
                <a:solidFill>
                  <a:srgbClr val="444444"/>
                </a:solidFill>
                <a:uFill>
                  <a:solidFill>
                    <a:srgbClr val="444444"/>
                  </a:solidFill>
                </a:uFill>
                <a:latin typeface="+mn-lt"/>
                <a:ea typeface="+mn-ea"/>
                <a:cs typeface="+mn-cs"/>
                <a:sym typeface="Gotham"/>
              </a:defRPr>
            </a:pPr>
            <a:r>
              <a:t> The </a:t>
            </a:r>
            <a:r>
              <a:rPr b="1"/>
              <a:t>accuracy of nCLE for differentiating mucinous from non-mucinous cyst in all patients is 87%</a:t>
            </a:r>
            <a:r>
              <a:t>, compared to 73% for EUS morphology, and 61% for CEA</a:t>
            </a:r>
          </a:p>
        </p:txBody>
      </p:sp>
      <p:sp>
        <p:nvSpPr>
          <p:cNvPr id="733" name="Shape 733"/>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DETECT Study 2/2</a:t>
            </a:r>
          </a:p>
        </p:txBody>
      </p:sp>
      <p:sp>
        <p:nvSpPr>
          <p:cNvPr id="734" name="Shape 734"/>
          <p:cNvSpPr/>
          <p:nvPr/>
        </p:nvSpPr>
        <p:spPr>
          <a:xfrm>
            <a:off x="-12700" y="84872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solidFill>
                  <a:srgbClr val="444444"/>
                </a:solidFill>
                <a:uFill>
                  <a:solidFill>
                    <a:srgbClr val="444444"/>
                  </a:solidFill>
                </a:uFill>
                <a:latin typeface="+mn-lt"/>
                <a:ea typeface="+mn-ea"/>
                <a:cs typeface="+mn-cs"/>
                <a:sym typeface="Gotham"/>
              </a:defRPr>
            </a:lvl1pPr>
          </a:lstStyle>
          <a:p>
            <a:r>
              <a:t>Nakai Y, et al. Diagnosis of pancreatic cysts: EUS-guided, through-the-needle confocal laser-induced endomicroscopy and cystoscopy trial: DETECT study. Gastrointestinal Endoscopy, 2015</a:t>
            </a:r>
          </a:p>
        </p:txBody>
      </p:sp>
      <p:graphicFrame>
        <p:nvGraphicFramePr>
          <p:cNvPr id="735" name="Table 735"/>
          <p:cNvGraphicFramePr/>
          <p:nvPr/>
        </p:nvGraphicFramePr>
        <p:xfrm>
          <a:off x="863600" y="5041900"/>
          <a:ext cx="9144000" cy="3026371"/>
        </p:xfrm>
        <a:graphic>
          <a:graphicData uri="http://schemas.openxmlformats.org/drawingml/2006/table">
            <a:tbl>
              <a:tblPr bandRow="1">
                <a:tableStyleId>{8F44A2F1-9E1F-4B54-A3A2-5F16C0AD49E2}</a:tableStyleId>
              </a:tblPr>
              <a:tblGrid>
                <a:gridCol w="2229496"/>
                <a:gridCol w="1391809"/>
                <a:gridCol w="1533504"/>
                <a:gridCol w="1150342"/>
                <a:gridCol w="1278003"/>
                <a:gridCol w="1560843"/>
              </a:tblGrid>
              <a:tr h="650025">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All patients  (n=30)</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Sensitivity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Specificity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PPV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NPV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defRPr sz="1800">
                          <a:solidFill>
                            <a:srgbClr val="000000"/>
                          </a:solidFill>
                        </a:defRPr>
                      </a:pPr>
                      <a:r>
                        <a:rPr sz="1600" b="1">
                          <a:solidFill>
                            <a:srgbClr val="444444"/>
                          </a:solidFill>
                          <a:uFill>
                            <a:solidFill>
                              <a:srgbClr val="000000"/>
                            </a:solidFill>
                          </a:uFill>
                          <a:latin typeface="+mn-lt"/>
                          <a:ea typeface="+mn-ea"/>
                          <a:cs typeface="+mn-cs"/>
                          <a:sym typeface="Gotham"/>
                        </a:rPr>
                        <a:t>Accuracy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r>
              <a:tr h="464287">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EUS morphology</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65 %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85 %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85 %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65 %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58A7DA"/>
                          </a:solidFill>
                          <a:latin typeface="+mn-lt"/>
                          <a:ea typeface="+mn-ea"/>
                          <a:cs typeface="+mn-cs"/>
                          <a:sym typeface="Gotham"/>
                        </a:rPr>
                        <a:t>73 %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468338">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CEA &gt; 192ng/mL</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33 %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92 %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83 %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55 %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58A7DA"/>
                          </a:solidFill>
                          <a:latin typeface="+mn-lt"/>
                          <a:ea typeface="+mn-ea"/>
                          <a:cs typeface="+mn-cs"/>
                          <a:sym typeface="Gotham"/>
                        </a:rPr>
                        <a:t>61 %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429808">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Cystoscopy</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71 %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100 %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100 %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72 %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83 %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506954">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nCLE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58A7DA"/>
                          </a:solidFill>
                          <a:latin typeface="+mn-lt"/>
                          <a:ea typeface="+mn-ea"/>
                          <a:cs typeface="+mn-cs"/>
                          <a:sym typeface="Gotham"/>
                        </a:rPr>
                        <a:t>77 %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58A7DA"/>
                          </a:solidFill>
                          <a:latin typeface="+mn-lt"/>
                          <a:ea typeface="+mn-ea"/>
                          <a:cs typeface="+mn-cs"/>
                          <a:sym typeface="Gotham"/>
                        </a:rPr>
                        <a:t>100 %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100 %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77 %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b="1">
                          <a:solidFill>
                            <a:srgbClr val="58A7DA"/>
                          </a:solidFill>
                          <a:latin typeface="+mn-lt"/>
                          <a:ea typeface="+mn-ea"/>
                          <a:cs typeface="+mn-cs"/>
                          <a:sym typeface="Gotham"/>
                        </a:rPr>
                        <a:t>87 %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506954">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nCLE + Cystoscopy</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88 %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100 %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100 %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87 %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78132" defTabSz="914400">
                        <a:lnSpc>
                          <a:spcPct val="83000"/>
                        </a:lnSpc>
                        <a:defRPr sz="1800">
                          <a:solidFill>
                            <a:srgbClr val="000000"/>
                          </a:solidFill>
                        </a:defRPr>
                      </a:pPr>
                      <a:r>
                        <a:rPr>
                          <a:solidFill>
                            <a:srgbClr val="444444"/>
                          </a:solidFill>
                          <a:latin typeface="+mn-lt"/>
                          <a:ea typeface="+mn-ea"/>
                          <a:cs typeface="+mn-cs"/>
                          <a:sym typeface="Gotham"/>
                        </a:rPr>
                        <a:t>93 %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bl>
          </a:graphicData>
        </a:graphic>
      </p:graphicFrame>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Shape 737"/>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738" name="Shape 738"/>
          <p:cNvSpPr/>
          <p:nvPr/>
        </p:nvSpPr>
        <p:spPr>
          <a:xfrm>
            <a:off x="668261" y="2412444"/>
            <a:ext cx="9512301" cy="1574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To define specific </a:t>
            </a:r>
            <a:r>
              <a:rPr b="1"/>
              <a:t>nCLE image interpretation criteria</a:t>
            </a:r>
            <a:r>
              <a:t> for in vivo characterization of </a:t>
            </a:r>
            <a:r>
              <a:rPr b="1"/>
              <a:t>serous cystadenomas</a:t>
            </a:r>
            <a:r>
              <a:t> and evaluate their </a:t>
            </a:r>
            <a:r>
              <a:rPr b="1"/>
              <a:t>diagnostic efficiency</a:t>
            </a:r>
          </a:p>
        </p:txBody>
      </p:sp>
      <p:sp>
        <p:nvSpPr>
          <p:cNvPr id="739" name="Shape 739"/>
          <p:cNvSpPr/>
          <p:nvPr/>
        </p:nvSpPr>
        <p:spPr>
          <a:xfrm>
            <a:off x="723900" y="16764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740" name="Shape 740"/>
          <p:cNvSpPr/>
          <p:nvPr/>
        </p:nvSpPr>
        <p:spPr>
          <a:xfrm>
            <a:off x="698499" y="41402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741" name="Shape 741"/>
          <p:cNvSpPr/>
          <p:nvPr/>
        </p:nvSpPr>
        <p:spPr>
          <a:xfrm>
            <a:off x="660400" y="4787900"/>
            <a:ext cx="15608300" cy="34188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Prospective observational multi-center study (4 centers)</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31 patients enrolled and evaluated</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Probe introduced via 19G needles</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Clinical, EUSFNA and nCLE data collected prospectively</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Final diagnosis based on  surgical pathology if available, consensus final diagnosis otherwise</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2 Phases: 1. Definition of a new criteria for serous cystadenomas, 2. Offline evaluation of accuracy and interobserver agreement for previously identified criteria  (6 observers)</a:t>
            </a:r>
          </a:p>
        </p:txBody>
      </p:sp>
      <p:sp>
        <p:nvSpPr>
          <p:cNvPr id="742" name="Shape 742"/>
          <p:cNvSpPr>
            <a:spLocks noGrp="1"/>
          </p:cNvSpPr>
          <p:nvPr>
            <p:ph type="sldNum" sz="quarter" idx="2"/>
          </p:nvPr>
        </p:nvSpPr>
        <p:spPr>
          <a:xfrm>
            <a:off x="697360" y="8750300"/>
            <a:ext cx="275743"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33</a:t>
            </a:fld>
            <a:endParaRPr/>
          </a:p>
        </p:txBody>
      </p:sp>
      <p:sp>
        <p:nvSpPr>
          <p:cNvPr id="743" name="Shape 743"/>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CONTACT 1 Study 1/2</a:t>
            </a:r>
          </a:p>
        </p:txBody>
      </p:sp>
      <p:sp>
        <p:nvSpPr>
          <p:cNvPr id="744" name="Shape 744"/>
          <p:cNvSpPr/>
          <p:nvPr/>
        </p:nvSpPr>
        <p:spPr>
          <a:xfrm>
            <a:off x="-12700" y="84872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solidFill>
                  <a:srgbClr val="444444"/>
                </a:solidFill>
                <a:uFill>
                  <a:solidFill>
                    <a:srgbClr val="444444"/>
                  </a:solidFill>
                </a:uFill>
                <a:latin typeface="+mn-lt"/>
                <a:ea typeface="+mn-ea"/>
                <a:cs typeface="+mn-cs"/>
                <a:sym typeface="Gotham"/>
              </a:defRPr>
            </a:lvl1pPr>
          </a:lstStyle>
          <a:p>
            <a:r>
              <a:t>Napoléon B, et al. A novel approach to the diagnosis of pancreatic serous cystadenoma: needle-based confocal laser endomicroscopy. Endoscopy 2015.(CONTACT)</a:t>
            </a:r>
          </a:p>
        </p:txBody>
      </p:sp>
      <p:pic>
        <p:nvPicPr>
          <p:cNvPr id="745" name="droppedImag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48900" y="1993900"/>
            <a:ext cx="5689600" cy="2681402"/>
          </a:xfrm>
          <a:prstGeom prst="rect">
            <a:avLst/>
          </a:prstGeom>
          <a:ln w="12700">
            <a:miter lim="400000"/>
          </a:ln>
        </p:spPr>
      </p:pic>
      <p:sp>
        <p:nvSpPr>
          <p:cNvPr id="746" name="Shape 746"/>
          <p:cNvSpPr/>
          <p:nvPr/>
        </p:nvSpPr>
        <p:spPr>
          <a:xfrm>
            <a:off x="10253417" y="4775200"/>
            <a:ext cx="5689601" cy="1003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546100">
              <a:buClr>
                <a:srgbClr val="000000"/>
              </a:buClr>
              <a:tabLst>
                <a:tab pos="431800" algn="l"/>
                <a:tab pos="850900" algn="l"/>
                <a:tab pos="1282700" algn="l"/>
                <a:tab pos="1701800" algn="l"/>
                <a:tab pos="2133600" algn="l"/>
                <a:tab pos="2565400" algn="l"/>
                <a:tab pos="2984500" algn="l"/>
                <a:tab pos="3416300" algn="l"/>
                <a:tab pos="3835400" algn="l"/>
                <a:tab pos="4267200" algn="l"/>
                <a:tab pos="4699000" algn="l"/>
                <a:tab pos="5118100" algn="l"/>
              </a:tabLst>
              <a:defRPr sz="1600">
                <a:solidFill>
                  <a:srgbClr val="606060"/>
                </a:solidFill>
                <a:uFill>
                  <a:solidFill>
                    <a:srgbClr val="000000"/>
                  </a:solidFill>
                </a:uFill>
                <a:latin typeface="+mj-lt"/>
                <a:ea typeface="+mj-ea"/>
                <a:cs typeface="+mj-cs"/>
                <a:sym typeface="Gotham Medium"/>
              </a:defRPr>
            </a:pPr>
            <a:r>
              <a:t>a: nCLE probe protruding from a 19G needle </a:t>
            </a:r>
            <a:br/>
            <a:r>
              <a:t>b: EUS image of a cyst, showing the needle puncturing the cyst. Green arrow: tip of the needle. Red arrow: tip of the nCLE probe.</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8" name="Chart 748"/>
          <p:cNvGraphicFramePr/>
          <p:nvPr/>
        </p:nvGraphicFramePr>
        <p:xfrm>
          <a:off x="11903735" y="3601839"/>
          <a:ext cx="3586684" cy="3576684"/>
        </p:xfrm>
        <a:graphic>
          <a:graphicData uri="http://schemas.openxmlformats.org/drawingml/2006/chart">
            <c:chart xmlns:c="http://schemas.openxmlformats.org/drawingml/2006/chart" xmlns:r="http://schemas.openxmlformats.org/officeDocument/2006/relationships" r:id="rId2"/>
          </a:graphicData>
        </a:graphic>
      </p:graphicFrame>
      <p:pic>
        <p:nvPicPr>
          <p:cNvPr id="749" name="Capture d’écran 2015-11-24 à 17.56.40.png"/>
          <p:cNvPicPr>
            <a:picLocks noChangeAspect="1"/>
          </p:cNvPicPr>
          <p:nvPr/>
        </p:nvPicPr>
        <p:blipFill>
          <a:blip r:embed="rId3">
            <a:extLst/>
          </a:blip>
          <a:stretch>
            <a:fillRect/>
          </a:stretch>
        </p:blipFill>
        <p:spPr>
          <a:xfrm>
            <a:off x="441889" y="4483100"/>
            <a:ext cx="4895751" cy="3187700"/>
          </a:xfrm>
          <a:prstGeom prst="rect">
            <a:avLst/>
          </a:prstGeom>
          <a:ln w="12700">
            <a:miter lim="400000"/>
          </a:ln>
        </p:spPr>
      </p:pic>
      <p:sp>
        <p:nvSpPr>
          <p:cNvPr id="750" name="Shape 750"/>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751" name="Shape 751"/>
          <p:cNvSpPr/>
          <p:nvPr/>
        </p:nvSpPr>
        <p:spPr>
          <a:xfrm>
            <a:off x="546099" y="14859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Results</a:t>
            </a:r>
          </a:p>
        </p:txBody>
      </p:sp>
      <p:sp>
        <p:nvSpPr>
          <p:cNvPr id="752" name="Shape 752"/>
          <p:cNvSpPr/>
          <p:nvPr/>
        </p:nvSpPr>
        <p:spPr>
          <a:xfrm>
            <a:off x="12045468" y="2648813"/>
            <a:ext cx="3378201" cy="7239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469900">
              <a:buClr>
                <a:srgbClr val="000000"/>
              </a:buClr>
              <a:defRPr sz="2000" b="1">
                <a:solidFill>
                  <a:srgbClr val="444444"/>
                </a:solidFill>
                <a:uFill>
                  <a:solidFill>
                    <a:srgbClr val="444444"/>
                  </a:solidFill>
                </a:uFill>
                <a:latin typeface="+mn-lt"/>
                <a:ea typeface="+mn-ea"/>
                <a:cs typeface="+mn-cs"/>
                <a:sym typeface="Gotham"/>
              </a:defRPr>
            </a:lvl1pPr>
          </a:lstStyle>
          <a:p>
            <a:r>
              <a:t>Characterization of Serous Cystadenoma</a:t>
            </a:r>
          </a:p>
        </p:txBody>
      </p:sp>
      <p:sp>
        <p:nvSpPr>
          <p:cNvPr id="753" name="Shape 753"/>
          <p:cNvSpPr>
            <a:spLocks noGrp="1"/>
          </p:cNvSpPr>
          <p:nvPr>
            <p:ph type="sldNum" sz="quarter" idx="2"/>
          </p:nvPr>
        </p:nvSpPr>
        <p:spPr>
          <a:xfrm>
            <a:off x="688521" y="8750300"/>
            <a:ext cx="284582"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34</a:t>
            </a:fld>
            <a:endParaRPr/>
          </a:p>
        </p:txBody>
      </p:sp>
      <p:sp>
        <p:nvSpPr>
          <p:cNvPr id="754" name="Shape 754"/>
          <p:cNvSpPr/>
          <p:nvPr/>
        </p:nvSpPr>
        <p:spPr>
          <a:xfrm>
            <a:off x="597724" y="2362200"/>
            <a:ext cx="10769601" cy="1308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lnSpc>
                <a:spcPct val="110000"/>
              </a:lnSpc>
              <a:spcBef>
                <a:spcPts val="900"/>
              </a:spcBef>
              <a:buClr>
                <a:srgbClr val="58A7DA"/>
              </a:buClr>
              <a:buSzPct val="125000"/>
              <a:buChar char="•"/>
              <a:defRPr sz="2400">
                <a:solidFill>
                  <a:srgbClr val="444444"/>
                </a:solidFill>
                <a:uFill>
                  <a:solidFill>
                    <a:srgbClr val="444444"/>
                  </a:solidFill>
                </a:uFill>
                <a:latin typeface="+mn-lt"/>
                <a:ea typeface="+mn-ea"/>
                <a:cs typeface="+mn-cs"/>
                <a:sym typeface="Gotham"/>
              </a:defRPr>
            </a:pPr>
            <a:r>
              <a:t>Validation of a </a:t>
            </a:r>
            <a:r>
              <a:rPr b="1"/>
              <a:t>new criteria</a:t>
            </a:r>
            <a:r>
              <a:t>, called the </a:t>
            </a:r>
            <a:r>
              <a:rPr b="1"/>
              <a:t>superficial vascular network</a:t>
            </a:r>
          </a:p>
          <a:p>
            <a:pPr marL="30963" marR="30963" defTabSz="698500">
              <a:lnSpc>
                <a:spcPct val="110000"/>
              </a:lnSpc>
              <a:spcBef>
                <a:spcPts val="900"/>
              </a:spcBef>
              <a:buClr>
                <a:srgbClr val="58A7DA"/>
              </a:buClr>
              <a:buSzPct val="125000"/>
              <a:buChar char="•"/>
              <a:defRPr sz="2400">
                <a:solidFill>
                  <a:srgbClr val="444444"/>
                </a:solidFill>
                <a:uFill>
                  <a:solidFill>
                    <a:srgbClr val="444444"/>
                  </a:solidFill>
                </a:uFill>
                <a:latin typeface="+mn-lt"/>
                <a:ea typeface="+mn-ea"/>
                <a:cs typeface="+mn-cs"/>
                <a:sym typeface="Gotham"/>
              </a:defRPr>
            </a:pPr>
            <a:r>
              <a:rPr b="1"/>
              <a:t>100% specificity and substantial interobserver agreement (kappa=0.69)</a:t>
            </a:r>
            <a:r>
              <a:t> for the characterization of serous cystadenomas</a:t>
            </a:r>
          </a:p>
        </p:txBody>
      </p:sp>
      <p:sp>
        <p:nvSpPr>
          <p:cNvPr id="755" name="Shape 755"/>
          <p:cNvSpPr/>
          <p:nvPr/>
        </p:nvSpPr>
        <p:spPr>
          <a:xfrm>
            <a:off x="-12700" y="8487228"/>
            <a:ext cx="162814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solidFill>
                  <a:srgbClr val="444444"/>
                </a:solidFill>
                <a:uFill>
                  <a:solidFill>
                    <a:srgbClr val="444444"/>
                  </a:solidFill>
                </a:uFill>
                <a:latin typeface="+mn-lt"/>
                <a:ea typeface="+mn-ea"/>
                <a:cs typeface="+mn-cs"/>
                <a:sym typeface="Gotham"/>
              </a:defRPr>
            </a:lvl1pPr>
          </a:lstStyle>
          <a:p>
            <a:r>
              <a:t>Napoléon B, et al. A novel approach to the diagnosis of pancreatic serous cystadenoma: needle-based confocal laser endomicroscopy. Endoscopy 2015.(CONTACT)</a:t>
            </a:r>
          </a:p>
        </p:txBody>
      </p:sp>
      <p:sp>
        <p:nvSpPr>
          <p:cNvPr id="756" name="Shape 756"/>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CONTACT 1 Study 2/2</a:t>
            </a:r>
          </a:p>
        </p:txBody>
      </p:sp>
      <p:grpSp>
        <p:nvGrpSpPr>
          <p:cNvPr id="762" name="Group 762"/>
          <p:cNvGrpSpPr/>
          <p:nvPr/>
        </p:nvGrpSpPr>
        <p:grpSpPr>
          <a:xfrm>
            <a:off x="5524308" y="4339333"/>
            <a:ext cx="5210061" cy="3459220"/>
            <a:chOff x="-191" y="0"/>
            <a:chExt cx="5210060" cy="3459219"/>
          </a:xfrm>
        </p:grpSpPr>
        <p:pic>
          <p:nvPicPr>
            <p:cNvPr id="757" name="005-03-20120614-092450_145to611_f043.jpg"/>
            <p:cNvPicPr>
              <a:picLocks/>
            </p:cNvPicPr>
            <p:nvPr/>
          </p:nvPicPr>
          <p:blipFill>
            <a:blip r:embed="rId4" cstate="email">
              <a:extLst>
                <a:ext uri="{28A0092B-C50C-407E-A947-70E740481C1C}">
                  <a14:useLocalDpi xmlns:a14="http://schemas.microsoft.com/office/drawing/2010/main"/>
                </a:ext>
              </a:extLst>
            </a:blip>
            <a:srcRect/>
            <a:stretch>
              <a:fillRect/>
            </a:stretch>
          </p:blipFill>
          <p:spPr>
            <a:xfrm>
              <a:off x="-192" y="0"/>
              <a:ext cx="2516574" cy="251638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4"/>
                    <a:pt x="2881" y="3014"/>
                  </a:cubicBezTo>
                  <a:cubicBezTo>
                    <a:pt x="-961" y="7035"/>
                    <a:pt x="-961" y="13558"/>
                    <a:pt x="2881" y="17579"/>
                  </a:cubicBezTo>
                  <a:cubicBezTo>
                    <a:pt x="6723" y="21600"/>
                    <a:pt x="12955" y="21600"/>
                    <a:pt x="16797" y="17579"/>
                  </a:cubicBezTo>
                  <a:cubicBezTo>
                    <a:pt x="20639" y="13558"/>
                    <a:pt x="20639" y="7035"/>
                    <a:pt x="16797" y="3014"/>
                  </a:cubicBezTo>
                  <a:cubicBezTo>
                    <a:pt x="14876" y="1004"/>
                    <a:pt x="12357" y="0"/>
                    <a:pt x="9839" y="0"/>
                  </a:cubicBezTo>
                  <a:close/>
                </a:path>
              </a:pathLst>
            </a:custGeom>
            <a:ln w="12700" cap="flat">
              <a:noFill/>
              <a:miter lim="400000"/>
            </a:ln>
            <a:effectLst/>
          </p:spPr>
        </p:pic>
        <p:sp>
          <p:nvSpPr>
            <p:cNvPr id="758" name="Shape 758"/>
            <p:cNvSpPr/>
            <p:nvPr/>
          </p:nvSpPr>
          <p:spPr>
            <a:xfrm>
              <a:off x="866468" y="2887719"/>
              <a:ext cx="4343401"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ctr" defTabSz="965200">
                <a:buClr>
                  <a:srgbClr val="000000"/>
                </a:buClr>
                <a:defRPr sz="1700">
                  <a:solidFill>
                    <a:srgbClr val="606060"/>
                  </a:solidFill>
                  <a:uFill>
                    <a:solidFill>
                      <a:srgbClr val="000000"/>
                    </a:solidFill>
                  </a:uFill>
                  <a:latin typeface="+mj-lt"/>
                  <a:ea typeface="+mj-ea"/>
                  <a:cs typeface="+mj-cs"/>
                  <a:sym typeface="Gotham Medium"/>
                </a:defRPr>
              </a:lvl1pPr>
            </a:lstStyle>
            <a:p>
              <a:r>
                <a:t>The Superficial Vascular Network criterion in a Serous Cystadenoma</a:t>
              </a:r>
            </a:p>
          </p:txBody>
        </p:sp>
        <p:pic>
          <p:nvPicPr>
            <p:cNvPr id="759" name="imag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614389" y="17654"/>
              <a:ext cx="2516572" cy="2493518"/>
            </a:xfrm>
            <a:custGeom>
              <a:avLst/>
              <a:gdLst/>
              <a:ahLst/>
              <a:cxnLst>
                <a:cxn ang="0">
                  <a:pos x="wd2" y="hd2"/>
                </a:cxn>
                <a:cxn ang="5400000">
                  <a:pos x="wd2" y="hd2"/>
                </a:cxn>
                <a:cxn ang="10800000">
                  <a:pos x="wd2" y="hd2"/>
                </a:cxn>
                <a:cxn ang="16200000">
                  <a:pos x="wd2" y="hd2"/>
                </a:cxn>
              </a:cxnLst>
              <a:rect l="0" t="0" r="r" b="b"/>
              <a:pathLst>
                <a:path w="19679" h="21600" extrusionOk="0">
                  <a:moveTo>
                    <a:pt x="8287" y="0"/>
                  </a:moveTo>
                  <a:cubicBezTo>
                    <a:pt x="6309" y="349"/>
                    <a:pt x="4406" y="1354"/>
                    <a:pt x="2881" y="3042"/>
                  </a:cubicBezTo>
                  <a:cubicBezTo>
                    <a:pt x="-961" y="7298"/>
                    <a:pt x="-961" y="14202"/>
                    <a:pt x="2881" y="18458"/>
                  </a:cubicBezTo>
                  <a:cubicBezTo>
                    <a:pt x="4562" y="20320"/>
                    <a:pt x="6701" y="21367"/>
                    <a:pt x="8896" y="21600"/>
                  </a:cubicBezTo>
                  <a:lnTo>
                    <a:pt x="10782" y="21600"/>
                  </a:lnTo>
                  <a:cubicBezTo>
                    <a:pt x="12977" y="21367"/>
                    <a:pt x="15116" y="20320"/>
                    <a:pt x="16797" y="18458"/>
                  </a:cubicBezTo>
                  <a:cubicBezTo>
                    <a:pt x="20639" y="14202"/>
                    <a:pt x="20639" y="7298"/>
                    <a:pt x="16797" y="3042"/>
                  </a:cubicBezTo>
                  <a:cubicBezTo>
                    <a:pt x="15272" y="1354"/>
                    <a:pt x="13369" y="349"/>
                    <a:pt x="11391" y="0"/>
                  </a:cubicBezTo>
                  <a:lnTo>
                    <a:pt x="8287" y="0"/>
                  </a:lnTo>
                  <a:close/>
                </a:path>
              </a:pathLst>
            </a:custGeom>
            <a:ln w="12700" cap="flat">
              <a:noFill/>
              <a:miter lim="400000"/>
            </a:ln>
            <a:effectLst/>
          </p:spPr>
        </p:pic>
        <p:sp>
          <p:nvSpPr>
            <p:cNvPr id="760" name="Shape 760"/>
            <p:cNvSpPr/>
            <p:nvPr/>
          </p:nvSpPr>
          <p:spPr>
            <a:xfrm flipH="1">
              <a:off x="2602929" y="1609222"/>
              <a:ext cx="876411" cy="1210509"/>
            </a:xfrm>
            <a:prstGeom prst="line">
              <a:avLst/>
            </a:prstGeom>
            <a:noFill/>
            <a:ln w="38100" cap="flat">
              <a:solidFill>
                <a:srgbClr val="2CADD8"/>
              </a:solidFill>
              <a:prstDash val="solid"/>
              <a:miter lim="400000"/>
              <a:headEnd type="triangle" w="med" len="med"/>
              <a:tailEnd type="oval" w="med" len="med"/>
            </a:ln>
            <a:effectLst/>
          </p:spPr>
          <p:txBody>
            <a:bodyPr wrap="square" lIns="0" tIns="0" rIns="0" bIns="0" numCol="1" anchor="t">
              <a:noAutofit/>
            </a:bodyPr>
            <a:lstStyle/>
            <a:p>
              <a:endParaRPr/>
            </a:p>
          </p:txBody>
        </p:sp>
        <p:sp>
          <p:nvSpPr>
            <p:cNvPr id="761" name="Shape 761"/>
            <p:cNvSpPr/>
            <p:nvPr/>
          </p:nvSpPr>
          <p:spPr>
            <a:xfrm>
              <a:off x="1812999" y="1875796"/>
              <a:ext cx="803643" cy="953731"/>
            </a:xfrm>
            <a:prstGeom prst="line">
              <a:avLst/>
            </a:prstGeom>
            <a:noFill/>
            <a:ln w="38100" cap="flat">
              <a:solidFill>
                <a:srgbClr val="2CADD8"/>
              </a:solidFill>
              <a:prstDash val="solid"/>
              <a:miter lim="400000"/>
              <a:headEnd type="triangle" w="med" len="med"/>
              <a:tailEnd type="oval" w="med" len="med"/>
            </a:ln>
            <a:effectLst/>
          </p:spPr>
          <p:txBody>
            <a:bodyPr wrap="square" lIns="0" tIns="0" rIns="0" bIns="0" numCol="1" anchor="t">
              <a:noAutofit/>
            </a:bodyPr>
            <a:lstStyle/>
            <a:p>
              <a:endParaRPr/>
            </a:p>
          </p:txBody>
        </p:sp>
      </p:gr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Shape 764"/>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765" name="Shape 765"/>
          <p:cNvSpPr/>
          <p:nvPr/>
        </p:nvSpPr>
        <p:spPr>
          <a:xfrm>
            <a:off x="668261" y="2412444"/>
            <a:ext cx="14973301" cy="1574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 To determine new nCLE criteria for the diagnosis of pancreatic cystic lesions, to propose a </a:t>
            </a:r>
            <a:r>
              <a:rPr b="1"/>
              <a:t>comprehensive nCLE classification for the characterization</a:t>
            </a:r>
            <a:r>
              <a:t> of those lesions, and to carry out a first external retrospective validation</a:t>
            </a:r>
          </a:p>
        </p:txBody>
      </p:sp>
      <p:sp>
        <p:nvSpPr>
          <p:cNvPr id="766" name="Shape 766"/>
          <p:cNvSpPr/>
          <p:nvPr/>
        </p:nvSpPr>
        <p:spPr>
          <a:xfrm>
            <a:off x="723900" y="16764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767" name="Shape 767"/>
          <p:cNvSpPr/>
          <p:nvPr/>
        </p:nvSpPr>
        <p:spPr>
          <a:xfrm>
            <a:off x="698499" y="41402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768" name="Shape 768"/>
          <p:cNvSpPr/>
          <p:nvPr/>
        </p:nvSpPr>
        <p:spPr>
          <a:xfrm>
            <a:off x="660400" y="4787900"/>
            <a:ext cx="15608300" cy="19837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Retrospective observational multi-center study (4 centers, 6 observers)</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33 patients evaluated (from CONTACT 1 prospective study)</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Clinical, EUSFNA and nCLE data collected prospectively</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Final diagnosis based on  surgical pathology if available, consensus final diagnosis otherwise</a:t>
            </a:r>
          </a:p>
        </p:txBody>
      </p:sp>
      <p:sp>
        <p:nvSpPr>
          <p:cNvPr id="769" name="Shape 769"/>
          <p:cNvSpPr>
            <a:spLocks noGrp="1"/>
          </p:cNvSpPr>
          <p:nvPr>
            <p:ph type="sldNum" sz="quarter" idx="2"/>
          </p:nvPr>
        </p:nvSpPr>
        <p:spPr>
          <a:xfrm>
            <a:off x="698274" y="8750300"/>
            <a:ext cx="274829"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35</a:t>
            </a:fld>
            <a:endParaRPr/>
          </a:p>
        </p:txBody>
      </p:sp>
      <p:sp>
        <p:nvSpPr>
          <p:cNvPr id="770" name="Shape 770"/>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CONTACT 1 nCLE classification Study 1/2</a:t>
            </a:r>
          </a:p>
        </p:txBody>
      </p:sp>
      <p:sp>
        <p:nvSpPr>
          <p:cNvPr id="771" name="Shape 771"/>
          <p:cNvSpPr/>
          <p:nvPr/>
        </p:nvSpPr>
        <p:spPr>
          <a:xfrm>
            <a:off x="-12700" y="8487228"/>
            <a:ext cx="16281400" cy="406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solidFill>
                  <a:srgbClr val="444444"/>
                </a:solidFill>
                <a:uFill>
                  <a:solidFill>
                    <a:srgbClr val="444444"/>
                  </a:solidFill>
                </a:uFill>
                <a:latin typeface="+mn-lt"/>
                <a:ea typeface="+mn-ea"/>
                <a:cs typeface="+mn-cs"/>
                <a:sym typeface="Gotham"/>
              </a:defRPr>
            </a:lvl1pPr>
          </a:lstStyle>
          <a:p>
            <a:r>
              <a:t>Napoléon B, et al. In vivo characterization of pancreatic cystic lesions by needle-based confocal laser endomicroscopy (nCLE): proposition of a comprehensive nCLE classification confirmed by an external retrospective evaluation. Surg Endosc. 2015.</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Shape 773"/>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774" name="Shape 774"/>
          <p:cNvSpPr/>
          <p:nvPr/>
        </p:nvSpPr>
        <p:spPr>
          <a:xfrm>
            <a:off x="546099" y="12954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Results</a:t>
            </a:r>
          </a:p>
        </p:txBody>
      </p:sp>
      <p:sp>
        <p:nvSpPr>
          <p:cNvPr id="775" name="Shape 775"/>
          <p:cNvSpPr>
            <a:spLocks noGrp="1"/>
          </p:cNvSpPr>
          <p:nvPr>
            <p:ph type="sldNum" sz="quarter" idx="2"/>
          </p:nvPr>
        </p:nvSpPr>
        <p:spPr>
          <a:xfrm>
            <a:off x="692178" y="8750300"/>
            <a:ext cx="280925"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36</a:t>
            </a:fld>
            <a:endParaRPr/>
          </a:p>
        </p:txBody>
      </p:sp>
      <p:sp>
        <p:nvSpPr>
          <p:cNvPr id="776" name="Shape 776"/>
          <p:cNvSpPr/>
          <p:nvPr/>
        </p:nvSpPr>
        <p:spPr>
          <a:xfrm>
            <a:off x="623124" y="1879600"/>
            <a:ext cx="15265401" cy="170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lnSpc>
                <a:spcPct val="110000"/>
              </a:lnSpc>
              <a:spcBef>
                <a:spcPts val="900"/>
              </a:spcBef>
              <a:buClr>
                <a:srgbClr val="58A7DA"/>
              </a:buClr>
              <a:buSzPct val="125000"/>
              <a:buChar char="•"/>
              <a:defRPr sz="2400">
                <a:solidFill>
                  <a:srgbClr val="444444"/>
                </a:solidFill>
                <a:uFill>
                  <a:solidFill>
                    <a:srgbClr val="444444"/>
                  </a:solidFill>
                </a:uFill>
                <a:latin typeface="+mn-lt"/>
                <a:ea typeface="+mn-ea"/>
                <a:cs typeface="+mn-cs"/>
                <a:sym typeface="Gotham"/>
              </a:defRPr>
            </a:pPr>
            <a:r>
              <a:t>Description and validation of </a:t>
            </a:r>
            <a:r>
              <a:rPr b="1"/>
              <a:t>new criteria for Mucinous Cystadenoma, Pseudocysts and cystic Neuroendocrine neoplasm</a:t>
            </a:r>
          </a:p>
          <a:p>
            <a:pPr marL="30963" marR="30963" defTabSz="698500">
              <a:lnSpc>
                <a:spcPct val="110000"/>
              </a:lnSpc>
              <a:spcBef>
                <a:spcPts val="900"/>
              </a:spcBef>
              <a:buClr>
                <a:srgbClr val="58A7DA"/>
              </a:buClr>
              <a:buSzPct val="125000"/>
              <a:buChar char="•"/>
              <a:defRPr sz="2400">
                <a:solidFill>
                  <a:srgbClr val="444444"/>
                </a:solidFill>
                <a:uFill>
                  <a:solidFill>
                    <a:srgbClr val="444444"/>
                  </a:solidFill>
                </a:uFill>
                <a:latin typeface="+mn-lt"/>
                <a:ea typeface="+mn-ea"/>
                <a:cs typeface="+mn-cs"/>
                <a:sym typeface="Gotham"/>
              </a:defRPr>
            </a:pPr>
            <a:r>
              <a:rPr b="1"/>
              <a:t>High accuracies for all types of cysts</a:t>
            </a:r>
            <a:r>
              <a:t>: 90% for MCN, 90% for IPMN, 87% for SCA, 87% for PC, with very high specificities ranging from 90% to 100%</a:t>
            </a:r>
          </a:p>
        </p:txBody>
      </p:sp>
      <p:sp>
        <p:nvSpPr>
          <p:cNvPr id="777" name="Shape 777"/>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CONTACT 1 nCLE classification Study 2/2</a:t>
            </a:r>
          </a:p>
        </p:txBody>
      </p:sp>
      <p:sp>
        <p:nvSpPr>
          <p:cNvPr id="778" name="Shape 778"/>
          <p:cNvSpPr/>
          <p:nvPr/>
        </p:nvSpPr>
        <p:spPr>
          <a:xfrm>
            <a:off x="-12700" y="8538028"/>
            <a:ext cx="16281400" cy="406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solidFill>
                  <a:srgbClr val="444444"/>
                </a:solidFill>
                <a:uFill>
                  <a:solidFill>
                    <a:srgbClr val="444444"/>
                  </a:solidFill>
                </a:uFill>
                <a:latin typeface="+mn-lt"/>
                <a:ea typeface="+mn-ea"/>
                <a:cs typeface="+mn-cs"/>
                <a:sym typeface="Gotham"/>
              </a:defRPr>
            </a:lvl1pPr>
          </a:lstStyle>
          <a:p>
            <a:r>
              <a:t>Napoléon B, et al. In vivo characterization of pancreatic cystic lesions by needle-based confocal laser endomicroscopy (nCLE): proposition of a comprehensive nCLE classification confirmed by an external retrospective evaluation. Surg Endosc. 2015.</a:t>
            </a:r>
          </a:p>
        </p:txBody>
      </p:sp>
      <p:pic>
        <p:nvPicPr>
          <p:cNvPr id="779" name="droppedImag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30200" y="5562600"/>
            <a:ext cx="2366875" cy="2108200"/>
          </a:xfrm>
          <a:prstGeom prst="rect">
            <a:avLst/>
          </a:prstGeom>
          <a:ln w="12700">
            <a:miter lim="400000"/>
          </a:ln>
        </p:spPr>
      </p:pic>
      <p:pic>
        <p:nvPicPr>
          <p:cNvPr id="780" name="droppedImage.png"/>
          <p:cNvPicPr>
            <a:picLocks noChangeAspect="1"/>
          </p:cNvPicPr>
          <p:nvPr/>
        </p:nvPicPr>
        <p:blipFill>
          <a:blip r:embed="rId3">
            <a:extLst/>
          </a:blip>
          <a:stretch>
            <a:fillRect/>
          </a:stretch>
        </p:blipFill>
        <p:spPr>
          <a:prstGeom prst="rect">
            <a:avLst/>
          </a:prstGeom>
          <a:ln w="12700">
            <a:miter lim="400000"/>
          </a:ln>
        </p:spPr>
      </p:pic>
      <p:pic>
        <p:nvPicPr>
          <p:cNvPr id="781" name="droppedImag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955554" y="5600700"/>
            <a:ext cx="2965063" cy="2095500"/>
          </a:xfrm>
          <a:prstGeom prst="rect">
            <a:avLst/>
          </a:prstGeom>
          <a:ln w="12700">
            <a:miter lim="400000"/>
          </a:ln>
        </p:spPr>
      </p:pic>
      <p:sp>
        <p:nvSpPr>
          <p:cNvPr id="782" name="Shape 782"/>
          <p:cNvSpPr/>
          <p:nvPr/>
        </p:nvSpPr>
        <p:spPr>
          <a:xfrm>
            <a:off x="708123" y="4687236"/>
            <a:ext cx="3886201" cy="901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965200">
              <a:buClr>
                <a:srgbClr val="000000"/>
              </a:buClr>
              <a:defRPr sz="1700">
                <a:solidFill>
                  <a:srgbClr val="606060"/>
                </a:solidFill>
                <a:uFill>
                  <a:solidFill>
                    <a:srgbClr val="000000"/>
                  </a:solidFill>
                </a:uFill>
                <a:latin typeface="+mj-lt"/>
                <a:ea typeface="+mj-ea"/>
                <a:cs typeface="+mj-cs"/>
                <a:sym typeface="Gotham Medium"/>
              </a:defRPr>
            </a:lvl1pPr>
          </a:lstStyle>
          <a:p>
            <a:r>
              <a:t>Mucinous cystic neoplasm (MCN), with red arrows pointing to the epithelial border criterion</a:t>
            </a:r>
          </a:p>
        </p:txBody>
      </p:sp>
      <p:pic>
        <p:nvPicPr>
          <p:cNvPr id="783" name="droppedImag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705100" y="5600700"/>
            <a:ext cx="2338659" cy="2082646"/>
          </a:xfrm>
          <a:prstGeom prst="rect">
            <a:avLst/>
          </a:prstGeom>
          <a:ln w="12700">
            <a:miter lim="400000"/>
          </a:ln>
        </p:spPr>
      </p:pic>
      <p:pic>
        <p:nvPicPr>
          <p:cNvPr id="784" name="droppedImag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832051" y="5575300"/>
            <a:ext cx="2555395" cy="2108200"/>
          </a:xfrm>
          <a:prstGeom prst="rect">
            <a:avLst/>
          </a:prstGeom>
          <a:ln w="12700">
            <a:miter lim="400000"/>
          </a:ln>
        </p:spPr>
      </p:pic>
      <p:pic>
        <p:nvPicPr>
          <p:cNvPr id="785" name="droppedImag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177002" y="5576936"/>
            <a:ext cx="2649081" cy="2119264"/>
          </a:xfrm>
          <a:prstGeom prst="rect">
            <a:avLst/>
          </a:prstGeom>
          <a:ln w="12700">
            <a:miter lim="400000"/>
          </a:ln>
        </p:spPr>
      </p:pic>
      <p:pic>
        <p:nvPicPr>
          <p:cNvPr id="786" name="droppedImage.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0566553" y="5575300"/>
            <a:ext cx="2644834" cy="2108200"/>
          </a:xfrm>
          <a:prstGeom prst="rect">
            <a:avLst/>
          </a:prstGeom>
          <a:ln w="12700">
            <a:miter lim="400000"/>
          </a:ln>
        </p:spPr>
      </p:pic>
      <p:sp>
        <p:nvSpPr>
          <p:cNvPr id="787" name="Shape 787"/>
          <p:cNvSpPr/>
          <p:nvPr/>
        </p:nvSpPr>
        <p:spPr>
          <a:xfrm>
            <a:off x="5537200" y="4686300"/>
            <a:ext cx="3886200" cy="901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965200">
              <a:buClr>
                <a:srgbClr val="000000"/>
              </a:buClr>
              <a:defRPr sz="1700">
                <a:solidFill>
                  <a:srgbClr val="606060"/>
                </a:solidFill>
                <a:uFill>
                  <a:solidFill>
                    <a:srgbClr val="000000"/>
                  </a:solidFill>
                </a:uFill>
                <a:latin typeface="+mj-lt"/>
                <a:ea typeface="+mj-ea"/>
                <a:cs typeface="+mj-cs"/>
                <a:sym typeface="Gotham Medium"/>
              </a:defRPr>
            </a:lvl1pPr>
          </a:lstStyle>
          <a:p>
            <a:r>
              <a:t>Pseudocyst (PC), with arrows pointing to bright gray particles (inflammatory cells)</a:t>
            </a:r>
          </a:p>
        </p:txBody>
      </p:sp>
      <p:sp>
        <p:nvSpPr>
          <p:cNvPr id="788" name="Shape 788"/>
          <p:cNvSpPr/>
          <p:nvPr/>
        </p:nvSpPr>
        <p:spPr>
          <a:xfrm>
            <a:off x="10858500" y="4686300"/>
            <a:ext cx="4686300" cy="901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965200">
              <a:buClr>
                <a:srgbClr val="000000"/>
              </a:buClr>
              <a:defRPr sz="1700">
                <a:solidFill>
                  <a:srgbClr val="606060"/>
                </a:solidFill>
                <a:uFill>
                  <a:solidFill>
                    <a:srgbClr val="000000"/>
                  </a:solidFill>
                </a:uFill>
                <a:latin typeface="+mj-lt"/>
                <a:ea typeface="+mj-ea"/>
                <a:cs typeface="+mj-cs"/>
                <a:sym typeface="Gotham Medium"/>
              </a:defRPr>
            </a:lvl1pPr>
          </a:lstStyle>
          <a:p>
            <a:r>
              <a:t>Cystic neuroendocrine neoplasm (NEN), with arrows pointing to neoplastic cell clusters surrounded with fibrous areas</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Shape 790"/>
          <p:cNvSpPr>
            <a:spLocks noGrp="1"/>
          </p:cNvSpPr>
          <p:nvPr>
            <p:ph type="title"/>
          </p:nvPr>
        </p:nvSpPr>
        <p:spPr>
          <a:xfrm>
            <a:off x="469900" y="4127500"/>
            <a:ext cx="15316200" cy="1206500"/>
          </a:xfrm>
          <a:prstGeom prst="rect">
            <a:avLst/>
          </a:prstGeom>
        </p:spPr>
        <p:txBody>
          <a:bodyPr/>
          <a:lstStyle/>
          <a:p>
            <a:r>
              <a:t>Colorectal Lesions</a:t>
            </a:r>
          </a:p>
        </p:txBody>
      </p:sp>
      <p:sp>
        <p:nvSpPr>
          <p:cNvPr id="791" name="Shape 79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37</a:t>
            </a:fld>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Shape 793"/>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794" name="Shape 794"/>
          <p:cNvSpPr/>
          <p:nvPr/>
        </p:nvSpPr>
        <p:spPr>
          <a:xfrm>
            <a:off x="668261" y="1967944"/>
            <a:ext cx="10769601" cy="2336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1" indent="0" defTabSz="1092200">
              <a:lnSpc>
                <a:spcPct val="110000"/>
              </a:lnSpc>
              <a:buClr>
                <a:srgbClr val="58A7DA"/>
              </a:buClr>
              <a:defRPr sz="2400">
                <a:uFill>
                  <a:solidFill>
                    <a:srgbClr val="FFFFFF"/>
                  </a:solidFill>
                </a:uFill>
                <a:latin typeface="+mn-lt"/>
                <a:ea typeface="+mn-ea"/>
                <a:cs typeface="+mn-cs"/>
                <a:sym typeface="Gotham"/>
              </a:defRPr>
            </a:pPr>
            <a:r>
              <a:t>To </a:t>
            </a:r>
            <a:r>
              <a:rPr b="1"/>
              <a:t>compare</a:t>
            </a:r>
            <a:r>
              <a:t> sensitivity and specificity of </a:t>
            </a:r>
            <a:r>
              <a:rPr b="1"/>
              <a:t>pCLE to virtual chromoendoscopy for classification of colorectal polyps</a:t>
            </a:r>
            <a:r>
              <a:t> using histopathology as a gold standard.</a:t>
            </a:r>
          </a:p>
        </p:txBody>
      </p:sp>
      <p:sp>
        <p:nvSpPr>
          <p:cNvPr id="795" name="Shape 795"/>
          <p:cNvSpPr/>
          <p:nvPr/>
        </p:nvSpPr>
        <p:spPr>
          <a:xfrm>
            <a:off x="698500" y="13970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796" name="Shape 796"/>
          <p:cNvSpPr/>
          <p:nvPr/>
        </p:nvSpPr>
        <p:spPr>
          <a:xfrm>
            <a:off x="647699" y="36830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797" name="Shape 797"/>
          <p:cNvSpPr/>
          <p:nvPr/>
        </p:nvSpPr>
        <p:spPr>
          <a:xfrm>
            <a:off x="647700" y="4406900"/>
            <a:ext cx="11061700" cy="32537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72800" lvl="1" indent="-172800" defTabSz="1092200">
              <a:spcBef>
                <a:spcPts val="1300"/>
              </a:spcBef>
              <a:buClr>
                <a:srgbClr val="58A7DA"/>
              </a:buClr>
              <a:buSzPct val="125000"/>
              <a:buChar char="•"/>
              <a:defRPr sz="2400">
                <a:uFill>
                  <a:solidFill>
                    <a:srgbClr val="FFFFFF"/>
                  </a:solidFill>
                </a:uFill>
                <a:latin typeface="+mn-lt"/>
                <a:ea typeface="+mn-ea"/>
                <a:cs typeface="+mn-cs"/>
                <a:sym typeface="Gotham"/>
              </a:defRPr>
            </a:pPr>
            <a:r>
              <a:t> Prospective single-center controlled study</a:t>
            </a:r>
          </a:p>
          <a:p>
            <a:pPr marL="172800" lvl="1" indent="-172800" defTabSz="1092200">
              <a:spcBef>
                <a:spcPts val="1300"/>
              </a:spcBef>
              <a:buClr>
                <a:srgbClr val="58A7DA"/>
              </a:buClr>
              <a:buSzPct val="125000"/>
              <a:buChar char="•"/>
              <a:defRPr sz="2400">
                <a:uFill>
                  <a:solidFill>
                    <a:srgbClr val="FFFFFF"/>
                  </a:solidFill>
                </a:uFill>
                <a:latin typeface="+mn-lt"/>
                <a:ea typeface="+mn-ea"/>
                <a:cs typeface="+mn-cs"/>
                <a:sym typeface="Gotham"/>
              </a:defRPr>
            </a:pPr>
            <a:r>
              <a:t> 75 patients enrolled, with 119 polyps analyzed</a:t>
            </a:r>
          </a:p>
          <a:p>
            <a:pPr marL="172800" lvl="1" indent="-172800" defTabSz="1092200">
              <a:spcBef>
                <a:spcPts val="1300"/>
              </a:spcBef>
              <a:buClr>
                <a:srgbClr val="58A7DA"/>
              </a:buClr>
              <a:buSzPct val="125000"/>
              <a:buChar char="•"/>
              <a:defRPr sz="2400">
                <a:uFill>
                  <a:solidFill>
                    <a:srgbClr val="FFFFFF"/>
                  </a:solidFill>
                </a:uFill>
                <a:latin typeface="+mn-lt"/>
                <a:ea typeface="+mn-ea"/>
                <a:cs typeface="+mn-cs"/>
                <a:sym typeface="Gotham"/>
              </a:defRPr>
            </a:pPr>
            <a:r>
              <a:t> Surface pit pattern of all polyps was determined in vivo using virtual chromoendoscopy (VCE, either NBI or FICE)</a:t>
            </a:r>
          </a:p>
          <a:p>
            <a:pPr marL="172800" lvl="1" indent="-172800" defTabSz="1092200">
              <a:spcBef>
                <a:spcPts val="1300"/>
              </a:spcBef>
              <a:buClr>
                <a:srgbClr val="58A7DA"/>
              </a:buClr>
              <a:buSzPct val="125000"/>
              <a:buChar char="•"/>
              <a:defRPr sz="2400">
                <a:uFill>
                  <a:solidFill>
                    <a:srgbClr val="FFFFFF"/>
                  </a:solidFill>
                </a:uFill>
                <a:latin typeface="+mn-lt"/>
                <a:ea typeface="+mn-ea"/>
                <a:cs typeface="+mn-cs"/>
                <a:sym typeface="Gotham"/>
              </a:defRPr>
            </a:pPr>
            <a:r>
              <a:t> Recorded confocal videos were analyzed offline, blinded to endoscopic characteristics and histopathology</a:t>
            </a:r>
          </a:p>
          <a:p>
            <a:pPr marL="172800" lvl="1" indent="-172800" defTabSz="1092200">
              <a:spcBef>
                <a:spcPts val="1300"/>
              </a:spcBef>
              <a:buClr>
                <a:srgbClr val="58A7DA"/>
              </a:buClr>
              <a:buSzPct val="125000"/>
              <a:buChar char="•"/>
              <a:defRPr sz="2400">
                <a:uFill>
                  <a:solidFill>
                    <a:srgbClr val="FFFFFF"/>
                  </a:solidFill>
                </a:uFill>
                <a:latin typeface="+mn-lt"/>
                <a:ea typeface="+mn-ea"/>
                <a:cs typeface="+mn-cs"/>
                <a:sym typeface="Gotham"/>
              </a:defRPr>
            </a:pPr>
            <a:r>
              <a:t> pCLE images were classified as neoplastic or benign</a:t>
            </a:r>
          </a:p>
        </p:txBody>
      </p:sp>
      <p:sp>
        <p:nvSpPr>
          <p:cNvPr id="798" name="Shape 798"/>
          <p:cNvSpPr/>
          <p:nvPr/>
        </p:nvSpPr>
        <p:spPr>
          <a:xfrm>
            <a:off x="304800" y="8372928"/>
            <a:ext cx="156337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Buchner A. et al., Comparison of Probe-Based Confocal Laser Endomicroscopy With Virtual Chromoendoscopy for Classification of Colon Polyps.  Gastroenterology 2010</a:t>
            </a:r>
          </a:p>
        </p:txBody>
      </p:sp>
      <p:sp>
        <p:nvSpPr>
          <p:cNvPr id="799" name="Shape 799"/>
          <p:cNvSpPr>
            <a:spLocks noGrp="1"/>
          </p:cNvSpPr>
          <p:nvPr>
            <p:ph type="sldNum" sz="quarter" idx="2"/>
          </p:nvPr>
        </p:nvSpPr>
        <p:spPr>
          <a:xfrm>
            <a:off x="694769" y="8750300"/>
            <a:ext cx="27833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38</a:t>
            </a:fld>
            <a:endParaRPr/>
          </a:p>
        </p:txBody>
      </p:sp>
      <p:sp>
        <p:nvSpPr>
          <p:cNvPr id="800" name="Shape 800"/>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Buchner et al. Study on Characterization of polyps 1/2</a:t>
            </a:r>
          </a:p>
        </p:txBody>
      </p:sp>
      <p:pic>
        <p:nvPicPr>
          <p:cNvPr id="801" name="droppedImage.png"/>
          <p:cNvPicPr>
            <a:picLocks/>
          </p:cNvPicPr>
          <p:nvPr/>
        </p:nvPicPr>
        <p:blipFill>
          <a:blip r:embed="rId2" cstate="email">
            <a:extLst>
              <a:ext uri="{28A0092B-C50C-407E-A947-70E740481C1C}">
                <a14:useLocalDpi xmlns:a14="http://schemas.microsoft.com/office/drawing/2010/main"/>
              </a:ext>
            </a:extLst>
          </a:blip>
          <a:stretch>
            <a:fillRect/>
          </a:stretch>
        </p:blipFill>
        <p:spPr>
          <a:xfrm>
            <a:off x="11851056" y="1828800"/>
            <a:ext cx="3810001" cy="3810001"/>
          </a:xfrm>
          <a:prstGeom prst="rect">
            <a:avLst/>
          </a:prstGeom>
          <a:ln w="12700">
            <a:miter lim="400000"/>
          </a:ln>
        </p:spPr>
      </p:pic>
      <p:sp>
        <p:nvSpPr>
          <p:cNvPr id="802" name="Shape 802"/>
          <p:cNvSpPr/>
          <p:nvPr/>
        </p:nvSpPr>
        <p:spPr>
          <a:xfrm>
            <a:off x="11938000" y="5842000"/>
            <a:ext cx="3886200" cy="1536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algn="ctr" defTabSz="965200">
              <a:buClr>
                <a:srgbClr val="000000"/>
              </a:buClr>
              <a:defRPr sz="1700">
                <a:solidFill>
                  <a:srgbClr val="606060"/>
                </a:solidFill>
                <a:uFill>
                  <a:solidFill>
                    <a:srgbClr val="000000"/>
                  </a:solidFill>
                </a:uFill>
                <a:latin typeface="+mj-lt"/>
                <a:ea typeface="+mj-ea"/>
                <a:cs typeface="+mj-cs"/>
                <a:sym typeface="Gotham Medium"/>
              </a:defRPr>
            </a:pPr>
            <a:r>
              <a:t>Images of tubular adenoma </a:t>
            </a:r>
            <a:br/>
            <a:r>
              <a:t>A: Endoscopic image</a:t>
            </a:r>
            <a:br/>
            <a:r>
              <a:t>B: FICE image </a:t>
            </a:r>
          </a:p>
          <a:p>
            <a:pPr algn="ctr" defTabSz="965200">
              <a:buClr>
                <a:srgbClr val="000000"/>
              </a:buClr>
              <a:defRPr sz="1700">
                <a:solidFill>
                  <a:srgbClr val="606060"/>
                </a:solidFill>
                <a:uFill>
                  <a:solidFill>
                    <a:srgbClr val="000000"/>
                  </a:solidFill>
                </a:uFill>
                <a:latin typeface="+mj-lt"/>
                <a:ea typeface="+mj-ea"/>
                <a:cs typeface="+mj-cs"/>
                <a:sym typeface="Gotham Medium"/>
              </a:defRPr>
            </a:pPr>
            <a:r>
              <a:t>C: pCLE image </a:t>
            </a:r>
          </a:p>
          <a:p>
            <a:pPr algn="ctr" defTabSz="965200">
              <a:buClr>
                <a:srgbClr val="000000"/>
              </a:buClr>
              <a:defRPr sz="1700">
                <a:solidFill>
                  <a:srgbClr val="606060"/>
                </a:solidFill>
                <a:uFill>
                  <a:solidFill>
                    <a:srgbClr val="000000"/>
                  </a:solidFill>
                </a:uFill>
                <a:latin typeface="+mj-lt"/>
                <a:ea typeface="+mj-ea"/>
                <a:cs typeface="+mj-cs"/>
                <a:sym typeface="Gotham Medium"/>
              </a:defRPr>
            </a:pPr>
            <a:r>
              <a:t>D: Histopathology image</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Shape 804"/>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805" name="Shape 805"/>
          <p:cNvSpPr/>
          <p:nvPr/>
        </p:nvSpPr>
        <p:spPr>
          <a:xfrm>
            <a:off x="546099" y="14859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Results</a:t>
            </a:r>
          </a:p>
        </p:txBody>
      </p:sp>
      <p:sp>
        <p:nvSpPr>
          <p:cNvPr id="806" name="Shape 806"/>
          <p:cNvSpPr>
            <a:spLocks noGrp="1"/>
          </p:cNvSpPr>
          <p:nvPr>
            <p:ph type="sldNum" sz="quarter" idx="2"/>
          </p:nvPr>
        </p:nvSpPr>
        <p:spPr>
          <a:xfrm>
            <a:off x="692940" y="8750300"/>
            <a:ext cx="280163"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39</a:t>
            </a:fld>
            <a:endParaRPr/>
          </a:p>
        </p:txBody>
      </p:sp>
      <p:sp>
        <p:nvSpPr>
          <p:cNvPr id="807" name="Shape 807"/>
          <p:cNvSpPr/>
          <p:nvPr/>
        </p:nvSpPr>
        <p:spPr>
          <a:xfrm>
            <a:off x="623124" y="2133600"/>
            <a:ext cx="10236201"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spcBef>
                <a:spcPts val="800"/>
              </a:spcBef>
              <a:buClr>
                <a:srgbClr val="58A7DA"/>
              </a:buClr>
              <a:buSzPct val="125000"/>
              <a:buChar char="•"/>
              <a:defRPr sz="2300">
                <a:solidFill>
                  <a:srgbClr val="444444"/>
                </a:solidFill>
                <a:uFill>
                  <a:solidFill>
                    <a:srgbClr val="444444"/>
                  </a:solidFill>
                </a:uFill>
                <a:latin typeface="+mn-lt"/>
                <a:ea typeface="+mn-ea"/>
                <a:cs typeface="+mn-cs"/>
                <a:sym typeface="Gotham"/>
              </a:defRPr>
            </a:pPr>
            <a:r>
              <a:t> pCLE demonstrated </a:t>
            </a:r>
            <a:r>
              <a:rPr b="1"/>
              <a:t>higher sensitivity compared to VCE when considering histopathology as the gold standard with similar specificity</a:t>
            </a:r>
          </a:p>
          <a:p>
            <a:pPr marL="30963" marR="30963" defTabSz="698500">
              <a:spcBef>
                <a:spcPts val="800"/>
              </a:spcBef>
              <a:buClr>
                <a:srgbClr val="58A7DA"/>
              </a:buClr>
              <a:buSzPct val="125000"/>
              <a:buChar char="•"/>
              <a:defRPr sz="2300">
                <a:solidFill>
                  <a:srgbClr val="444444"/>
                </a:solidFill>
                <a:uFill>
                  <a:solidFill>
                    <a:srgbClr val="444444"/>
                  </a:solidFill>
                </a:uFill>
                <a:latin typeface="+mn-lt"/>
                <a:ea typeface="+mn-ea"/>
                <a:cs typeface="+mn-cs"/>
                <a:sym typeface="Gotham"/>
              </a:defRPr>
            </a:pPr>
            <a:r>
              <a:t>pCLE may avoid the need for ex vivo histological confirmation of small polyps</a:t>
            </a:r>
          </a:p>
        </p:txBody>
      </p:sp>
      <p:sp>
        <p:nvSpPr>
          <p:cNvPr id="808" name="Shape 808"/>
          <p:cNvSpPr/>
          <p:nvPr/>
        </p:nvSpPr>
        <p:spPr>
          <a:xfrm>
            <a:off x="304800" y="8372928"/>
            <a:ext cx="156337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Buchner A. et al., Comparison of Probe-Based Confocal Laser Endomicroscopy With Virtual Chromoendoscopy for Classification of Colon Polyps.  Gastroenterology 2010</a:t>
            </a:r>
          </a:p>
        </p:txBody>
      </p:sp>
      <p:sp>
        <p:nvSpPr>
          <p:cNvPr id="809" name="Shape 809"/>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Buchner et al. Study on Characterization of polyps 2/2</a:t>
            </a:r>
          </a:p>
        </p:txBody>
      </p:sp>
      <p:graphicFrame>
        <p:nvGraphicFramePr>
          <p:cNvPr id="810" name="Chart 810"/>
          <p:cNvGraphicFramePr/>
          <p:nvPr/>
        </p:nvGraphicFramePr>
        <p:xfrm>
          <a:off x="11649735" y="2943979"/>
          <a:ext cx="4196901" cy="3853544"/>
        </p:xfrm>
        <a:graphic>
          <a:graphicData uri="http://schemas.openxmlformats.org/drawingml/2006/chart">
            <c:chart xmlns:c="http://schemas.openxmlformats.org/drawingml/2006/chart" xmlns:r="http://schemas.openxmlformats.org/officeDocument/2006/relationships" r:id="rId2"/>
          </a:graphicData>
        </a:graphic>
      </p:graphicFrame>
      <p:sp>
        <p:nvSpPr>
          <p:cNvPr id="811" name="Shape 811"/>
          <p:cNvSpPr/>
          <p:nvPr/>
        </p:nvSpPr>
        <p:spPr>
          <a:xfrm>
            <a:off x="11372368" y="2394813"/>
            <a:ext cx="4965701" cy="368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469900">
              <a:buClr>
                <a:srgbClr val="000000"/>
              </a:buClr>
              <a:defRPr sz="2000" b="1">
                <a:solidFill>
                  <a:srgbClr val="444444"/>
                </a:solidFill>
                <a:uFill>
                  <a:solidFill>
                    <a:srgbClr val="444444"/>
                  </a:solidFill>
                </a:uFill>
                <a:latin typeface="+mn-lt"/>
                <a:ea typeface="+mn-ea"/>
                <a:cs typeface="+mn-cs"/>
                <a:sym typeface="Gotham"/>
              </a:defRPr>
            </a:lvl1pPr>
          </a:lstStyle>
          <a:p>
            <a:r>
              <a:t>Classification of colorectal polyps</a:t>
            </a:r>
          </a:p>
        </p:txBody>
      </p:sp>
      <p:graphicFrame>
        <p:nvGraphicFramePr>
          <p:cNvPr id="812" name="Table 812"/>
          <p:cNvGraphicFramePr/>
          <p:nvPr/>
        </p:nvGraphicFramePr>
        <p:xfrm>
          <a:off x="698500" y="5231077"/>
          <a:ext cx="9144000" cy="2501901"/>
        </p:xfrm>
        <a:graphic>
          <a:graphicData uri="http://schemas.openxmlformats.org/drawingml/2006/table">
            <a:tbl>
              <a:tblPr bandRow="1">
                <a:tableStyleId>{8F44A2F1-9E1F-4B54-A3A2-5F16C0AD49E2}</a:tableStyleId>
              </a:tblPr>
              <a:tblGrid>
                <a:gridCol w="2035902"/>
                <a:gridCol w="1585403"/>
                <a:gridCol w="1419107"/>
                <a:gridCol w="1115255"/>
                <a:gridCol w="1098544"/>
                <a:gridCol w="1889786"/>
              </a:tblGrid>
              <a:tr h="1105431">
                <a:tc>
                  <a:txBody>
                    <a:bodyPr/>
                    <a:lstStyle/>
                    <a:p>
                      <a:pPr marL="53576">
                        <a:lnSpc>
                          <a:spcPct val="83000"/>
                        </a:lnSpc>
                        <a:buClr>
                          <a:srgbClr val="000000"/>
                        </a:buClr>
                        <a:buFont typeface="Wingdings"/>
                        <a:defRPr sz="1600" b="1">
                          <a:solidFill>
                            <a:srgbClr val="444444"/>
                          </a:solidFill>
                          <a:uFill>
                            <a:solidFill>
                              <a:srgbClr val="000000"/>
                            </a:solidFill>
                          </a:uFill>
                          <a:latin typeface="+mn-lt"/>
                          <a:ea typeface="+mn-ea"/>
                          <a:cs typeface="+mn-cs"/>
                          <a:sym typeface="Gotham"/>
                        </a:defRPr>
                      </a:pPr>
                      <a:r>
                        <a:t>All locations (n=119)</a:t>
                      </a:r>
                    </a:p>
                    <a:p>
                      <a:pPr marL="53576">
                        <a:lnSpc>
                          <a:spcPct val="83000"/>
                        </a:lnSpc>
                        <a:buClr>
                          <a:srgbClr val="000000"/>
                        </a:buClr>
                        <a:buFont typeface="Wingdings"/>
                        <a:defRPr sz="1600" i="1">
                          <a:solidFill>
                            <a:srgbClr val="444444"/>
                          </a:solidFill>
                          <a:uFill>
                            <a:solidFill>
                              <a:srgbClr val="000000"/>
                            </a:solidFill>
                          </a:uFill>
                          <a:latin typeface="+mj-lt"/>
                          <a:ea typeface="+mj-ea"/>
                          <a:cs typeface="+mj-cs"/>
                          <a:sym typeface="Gotham Medium"/>
                        </a:defRPr>
                      </a:pPr>
                      <a:r>
                        <a:t>Prevalence: 68%</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Sensitivity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Specificity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PPV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NPV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defRPr sz="1800">
                          <a:solidFill>
                            <a:srgbClr val="000000"/>
                          </a:solidFill>
                        </a:defRPr>
                      </a:pPr>
                      <a:r>
                        <a:rPr sz="1600" b="1">
                          <a:solidFill>
                            <a:srgbClr val="444444"/>
                          </a:solidFill>
                          <a:uFill>
                            <a:solidFill>
                              <a:srgbClr val="000000"/>
                            </a:solidFill>
                          </a:uFill>
                          <a:latin typeface="+mn-lt"/>
                          <a:ea typeface="+mn-ea"/>
                          <a:cs typeface="+mn-cs"/>
                          <a:sym typeface="Gotham"/>
                        </a:rPr>
                        <a:t>Accuracy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r>
              <a:tr h="698234">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VCE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r">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77 %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l">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71 %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rowSpan="2" gridSpan="3">
                  <a:txBody>
                    <a:bodyPr/>
                    <a:lstStyle/>
                    <a:p>
                      <a:pPr marL="53576">
                        <a:lnSpc>
                          <a:spcPct val="83000"/>
                        </a:lnSpc>
                        <a:defRPr sz="1800">
                          <a:solidFill>
                            <a:srgbClr val="000000"/>
                          </a:solidFill>
                        </a:defRPr>
                      </a:pPr>
                      <a:r>
                        <a:rPr sz="1600" i="1">
                          <a:solidFill>
                            <a:srgbClr val="AAAAAA"/>
                          </a:solidFill>
                          <a:uFill>
                            <a:solidFill>
                              <a:srgbClr val="FFFFFF"/>
                            </a:solidFill>
                          </a:uFill>
                          <a:latin typeface="+mn-lt"/>
                          <a:ea typeface="+mn-ea"/>
                          <a:cs typeface="+mn-cs"/>
                          <a:sym typeface="Gotham"/>
                        </a:rPr>
                        <a:t>Not published</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rowSpan="2" hMerge="1">
                  <a:txBody>
                    <a:bodyPr/>
                    <a:lstStyle/>
                    <a:p>
                      <a:endParaRPr lang="fr-FR"/>
                    </a:p>
                  </a:txBody>
                  <a:tcPr/>
                </a:tc>
                <a:tc rowSpan="2" hMerge="1">
                  <a:txBody>
                    <a:bodyPr/>
                    <a:lstStyle/>
                    <a:p>
                      <a:endParaRPr lang="fr-FR"/>
                    </a:p>
                  </a:txBody>
                  <a:tcPr/>
                </a:tc>
              </a:tr>
              <a:tr h="698234">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pCLE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r">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91 %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gn="l">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76 %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gridSpan="3" vMerge="1">
                  <a:txBody>
                    <a:bodyPr/>
                    <a:lstStyle/>
                    <a:p>
                      <a:endParaRPr lang="fr-FR"/>
                    </a:p>
                  </a:txBody>
                  <a:tcPr/>
                </a:tc>
                <a:tc hMerge="1" vMerge="1">
                  <a:txBody>
                    <a:bodyPr/>
                    <a:lstStyle/>
                    <a:p>
                      <a:endParaRPr lang="fr-FR"/>
                    </a:p>
                  </a:txBody>
                  <a:tcPr/>
                </a:tc>
                <a:tc hMerge="1" vMerge="1">
                  <a:txBody>
                    <a:bodyPr/>
                    <a:lstStyle/>
                    <a:p>
                      <a:endParaRPr lang="fr-FR"/>
                    </a:p>
                  </a:txBody>
                  <a:tcPr/>
                </a:tc>
              </a:tr>
            </a:tbl>
          </a:graphicData>
        </a:graphic>
      </p:graphicFrame>
      <p:sp>
        <p:nvSpPr>
          <p:cNvPr id="813" name="Shape 813"/>
          <p:cNvSpPr/>
          <p:nvPr/>
        </p:nvSpPr>
        <p:spPr>
          <a:xfrm>
            <a:off x="5193754" y="6710855"/>
            <a:ext cx="838201" cy="266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1092200">
              <a:buClr>
                <a:srgbClr val="000000"/>
              </a:buClr>
              <a:defRPr>
                <a:solidFill>
                  <a:srgbClr val="444444"/>
                </a:solidFill>
                <a:uFill>
                  <a:solidFill>
                    <a:srgbClr val="444444"/>
                  </a:solidFill>
                </a:uFill>
                <a:latin typeface="+mn-lt"/>
                <a:ea typeface="+mn-ea"/>
                <a:cs typeface="+mn-cs"/>
                <a:sym typeface="Gotham"/>
              </a:defRPr>
            </a:lvl1pPr>
          </a:lstStyle>
          <a:p>
            <a:r>
              <a:t>p=0.77</a:t>
            </a:r>
          </a:p>
        </p:txBody>
      </p:sp>
      <p:grpSp>
        <p:nvGrpSpPr>
          <p:cNvPr id="817" name="Group 817"/>
          <p:cNvGrpSpPr/>
          <p:nvPr/>
        </p:nvGrpSpPr>
        <p:grpSpPr>
          <a:xfrm rot="10800000">
            <a:off x="5016500" y="6718299"/>
            <a:ext cx="234636" cy="586829"/>
            <a:chOff x="3850" y="0"/>
            <a:chExt cx="234635" cy="586827"/>
          </a:xfrm>
        </p:grpSpPr>
        <p:sp>
          <p:nvSpPr>
            <p:cNvPr id="814" name="Shape 814"/>
            <p:cNvSpPr/>
            <p:nvPr/>
          </p:nvSpPr>
          <p:spPr>
            <a:xfrm>
              <a:off x="11043" y="0"/>
              <a:ext cx="2" cy="586828"/>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sp>
          <p:nvSpPr>
            <p:cNvPr id="815" name="Shape 815"/>
            <p:cNvSpPr/>
            <p:nvPr/>
          </p:nvSpPr>
          <p:spPr>
            <a:xfrm>
              <a:off x="16566" y="8584"/>
              <a:ext cx="221921" cy="3772"/>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sp>
          <p:nvSpPr>
            <p:cNvPr id="816" name="Shape 816"/>
            <p:cNvSpPr/>
            <p:nvPr/>
          </p:nvSpPr>
          <p:spPr>
            <a:xfrm flipV="1">
              <a:off x="3850" y="581970"/>
              <a:ext cx="221953" cy="1"/>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grpSp>
      <p:sp>
        <p:nvSpPr>
          <p:cNvPr id="818" name="Shape 818"/>
          <p:cNvSpPr/>
          <p:nvPr/>
        </p:nvSpPr>
        <p:spPr>
          <a:xfrm>
            <a:off x="2679700" y="6731000"/>
            <a:ext cx="838200" cy="266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1092200">
              <a:buClr>
                <a:srgbClr val="000000"/>
              </a:buClr>
              <a:defRPr>
                <a:solidFill>
                  <a:srgbClr val="444444"/>
                </a:solidFill>
                <a:uFill>
                  <a:solidFill>
                    <a:srgbClr val="444444"/>
                  </a:solidFill>
                </a:uFill>
                <a:latin typeface="+mn-lt"/>
                <a:ea typeface="+mn-ea"/>
                <a:cs typeface="+mn-cs"/>
                <a:sym typeface="Gotham"/>
              </a:defRPr>
            </a:lvl1pPr>
          </a:lstStyle>
          <a:p>
            <a:r>
              <a:t>p=0.01</a:t>
            </a:r>
          </a:p>
        </p:txBody>
      </p:sp>
      <p:grpSp>
        <p:nvGrpSpPr>
          <p:cNvPr id="822" name="Group 822"/>
          <p:cNvGrpSpPr/>
          <p:nvPr/>
        </p:nvGrpSpPr>
        <p:grpSpPr>
          <a:xfrm rot="21580151">
            <a:off x="3458250" y="6718288"/>
            <a:ext cx="234637" cy="586828"/>
            <a:chOff x="3850" y="0"/>
            <a:chExt cx="234635" cy="586827"/>
          </a:xfrm>
        </p:grpSpPr>
        <p:sp>
          <p:nvSpPr>
            <p:cNvPr id="819" name="Shape 819"/>
            <p:cNvSpPr/>
            <p:nvPr/>
          </p:nvSpPr>
          <p:spPr>
            <a:xfrm>
              <a:off x="11043" y="0"/>
              <a:ext cx="2" cy="586828"/>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sp>
          <p:nvSpPr>
            <p:cNvPr id="820" name="Shape 820"/>
            <p:cNvSpPr/>
            <p:nvPr/>
          </p:nvSpPr>
          <p:spPr>
            <a:xfrm>
              <a:off x="16566" y="8584"/>
              <a:ext cx="221921" cy="3772"/>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sp>
          <p:nvSpPr>
            <p:cNvPr id="821" name="Shape 821"/>
            <p:cNvSpPr/>
            <p:nvPr/>
          </p:nvSpPr>
          <p:spPr>
            <a:xfrm flipV="1">
              <a:off x="3850" y="581970"/>
              <a:ext cx="221953" cy="1"/>
            </a:xfrm>
            <a:prstGeom prst="line">
              <a:avLst/>
            </a:prstGeom>
            <a:noFill/>
            <a:ln w="12700" cap="flat">
              <a:solidFill>
                <a:srgbClr val="444444"/>
              </a:solidFill>
              <a:prstDash val="solid"/>
              <a:miter lim="400000"/>
            </a:ln>
            <a:effectLst/>
          </p:spPr>
          <p:txBody>
            <a:bodyPr wrap="square" lIns="0" tIns="0" rIns="0" bIns="0" numCol="1" anchor="t">
              <a:noAutofit/>
            </a:bodyPr>
            <a:lstStyle/>
            <a:p>
              <a:endParaRPr/>
            </a:p>
          </p:txBody>
        </p:sp>
      </p:gr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web_procedure-filtered.jpg"/>
          <p:cNvPicPr>
            <a:picLocks noChangeAspect="1"/>
          </p:cNvPicPr>
          <p:nvPr/>
        </p:nvPicPr>
        <p:blipFill>
          <a:blip r:embed="rId2">
            <a:extLst/>
          </a:blip>
          <a:stretch>
            <a:fillRect/>
          </a:stretch>
        </p:blipFill>
        <p:spPr>
          <a:xfrm>
            <a:off x="557105" y="1173090"/>
            <a:ext cx="14847996" cy="9652001"/>
          </a:xfrm>
          <a:prstGeom prst="rect">
            <a:avLst/>
          </a:prstGeom>
          <a:ln w="12700">
            <a:miter lim="400000"/>
          </a:ln>
        </p:spPr>
      </p:pic>
      <p:sp>
        <p:nvSpPr>
          <p:cNvPr id="142" name="Shape 142"/>
          <p:cNvSpPr/>
          <p:nvPr/>
        </p:nvSpPr>
        <p:spPr>
          <a:xfrm>
            <a:off x="647700" y="1117600"/>
            <a:ext cx="14922500" cy="0"/>
          </a:xfrm>
          <a:prstGeom prst="line">
            <a:avLst/>
          </a:prstGeom>
          <a:ln w="3175">
            <a:solidFill>
              <a:srgbClr val="000000"/>
            </a:solidFill>
            <a:miter lim="400000"/>
          </a:ln>
        </p:spPr>
        <p:txBody>
          <a:bodyPr lIns="0" tIns="0" rIns="0" bIns="0"/>
          <a:lstStyle/>
          <a:p>
            <a:endParaRPr/>
          </a:p>
        </p:txBody>
      </p:sp>
      <p:grpSp>
        <p:nvGrpSpPr>
          <p:cNvPr id="146" name="Group 146"/>
          <p:cNvGrpSpPr/>
          <p:nvPr/>
        </p:nvGrpSpPr>
        <p:grpSpPr>
          <a:xfrm>
            <a:off x="10184383" y="4546600"/>
            <a:ext cx="5003801" cy="4267200"/>
            <a:chOff x="0" y="0"/>
            <a:chExt cx="5003800" cy="4267199"/>
          </a:xfrm>
        </p:grpSpPr>
        <p:sp>
          <p:nvSpPr>
            <p:cNvPr id="143" name="Shape 143"/>
            <p:cNvSpPr/>
            <p:nvPr/>
          </p:nvSpPr>
          <p:spPr>
            <a:xfrm>
              <a:off x="1740916" y="0"/>
              <a:ext cx="3124201" cy="2768600"/>
            </a:xfrm>
            <a:prstGeom prst="roundRect">
              <a:avLst>
                <a:gd name="adj" fmla="val 6881"/>
              </a:avLst>
            </a:prstGeom>
            <a:noFill/>
            <a:ln w="50800" cap="flat">
              <a:solidFill>
                <a:srgbClr val="FFFFFF"/>
              </a:solidFill>
              <a:prstDash val="solid"/>
              <a:miter lim="400000"/>
            </a:ln>
            <a:effectLst/>
          </p:spPr>
          <p:txBody>
            <a:bodyPr wrap="square" lIns="38100" tIns="38100" rIns="38100" bIns="38100" numCol="1" anchor="t">
              <a:noAutofit/>
            </a:bodyPr>
            <a:lstStyle/>
            <a:p>
              <a:pPr algn="ctr" defTabSz="1092200">
                <a:buClr>
                  <a:srgbClr val="000000"/>
                </a:buClr>
                <a:defRPr sz="4800">
                  <a:uFill>
                    <a:solidFill>
                      <a:srgbClr val="000000"/>
                    </a:solidFill>
                  </a:uFill>
                  <a:latin typeface="Gill Sans"/>
                  <a:ea typeface="Gill Sans"/>
                  <a:cs typeface="Gill Sans"/>
                  <a:sym typeface="Gill Sans"/>
                </a:defRPr>
              </a:pPr>
              <a:endParaRPr/>
            </a:p>
          </p:txBody>
        </p:sp>
        <p:sp>
          <p:nvSpPr>
            <p:cNvPr id="144" name="Shape 144"/>
            <p:cNvSpPr/>
            <p:nvPr/>
          </p:nvSpPr>
          <p:spPr>
            <a:xfrm>
              <a:off x="1301153" y="508000"/>
              <a:ext cx="330302" cy="690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ctr" defTabSz="1092200">
                <a:buClr>
                  <a:srgbClr val="000000"/>
                </a:buClr>
                <a:defRPr sz="4800">
                  <a:solidFill>
                    <a:srgbClr val="FFFFFF"/>
                  </a:solidFill>
                  <a:uFill>
                    <a:solidFill>
                      <a:srgbClr val="FFFFFF"/>
                    </a:solidFill>
                  </a:uFill>
                  <a:latin typeface="+mj-lt"/>
                  <a:ea typeface="+mj-ea"/>
                  <a:cs typeface="+mj-cs"/>
                  <a:sym typeface="Gotham Medium"/>
                </a:defRPr>
              </a:lvl1pPr>
            </a:lstStyle>
            <a:p>
              <a:r>
                <a:t>1</a:t>
              </a:r>
            </a:p>
          </p:txBody>
        </p:sp>
        <p:sp>
          <p:nvSpPr>
            <p:cNvPr id="145" name="Shape 145"/>
            <p:cNvSpPr/>
            <p:nvPr/>
          </p:nvSpPr>
          <p:spPr>
            <a:xfrm>
              <a:off x="0" y="3022600"/>
              <a:ext cx="5003800" cy="1244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defTabSz="1092200">
                <a:buClr>
                  <a:srgbClr val="000000"/>
                </a:buClr>
                <a:buSzPct val="125000"/>
                <a:buFont typeface="Zapf Dingbats"/>
                <a:buChar char="➡"/>
                <a:defRPr sz="2000">
                  <a:solidFill>
                    <a:srgbClr val="FFFFFF"/>
                  </a:solidFill>
                  <a:uFill>
                    <a:solidFill>
                      <a:srgbClr val="FFFFFF"/>
                    </a:solidFill>
                  </a:uFill>
                  <a:latin typeface="+mj-lt"/>
                  <a:ea typeface="+mj-ea"/>
                  <a:cs typeface="+mj-cs"/>
                  <a:sym typeface="Gotham Medium"/>
                </a:defRPr>
              </a:pPr>
              <a:r>
                <a:t>Area of interest identified during endoscopic procedure</a:t>
              </a:r>
            </a:p>
            <a:p>
              <a:pPr defTabSz="1092200">
                <a:buClr>
                  <a:srgbClr val="000000"/>
                </a:buClr>
                <a:buSzPct val="125000"/>
                <a:buFont typeface="Zapf Dingbats"/>
                <a:buChar char="➡"/>
                <a:defRPr sz="2000">
                  <a:solidFill>
                    <a:srgbClr val="FFFFFF"/>
                  </a:solidFill>
                  <a:uFill>
                    <a:solidFill>
                      <a:srgbClr val="FFFFFF"/>
                    </a:solidFill>
                  </a:uFill>
                  <a:latin typeface="+mj-lt"/>
                  <a:ea typeface="+mj-ea"/>
                  <a:cs typeface="+mj-cs"/>
                  <a:sym typeface="Gotham Medium"/>
                </a:defRPr>
              </a:pPr>
              <a:r>
                <a:t>Cellvizio Probe introduced into the working channel of the endoscope</a:t>
              </a:r>
            </a:p>
          </p:txBody>
        </p:sp>
      </p:grpSp>
      <p:grpSp>
        <p:nvGrpSpPr>
          <p:cNvPr id="150" name="Group 150"/>
          <p:cNvGrpSpPr/>
          <p:nvPr/>
        </p:nvGrpSpPr>
        <p:grpSpPr>
          <a:xfrm>
            <a:off x="762000" y="1816100"/>
            <a:ext cx="4229100" cy="4686300"/>
            <a:chOff x="0" y="0"/>
            <a:chExt cx="4229100" cy="4686299"/>
          </a:xfrm>
        </p:grpSpPr>
        <p:sp>
          <p:nvSpPr>
            <p:cNvPr id="147" name="Shape 147"/>
            <p:cNvSpPr/>
            <p:nvPr/>
          </p:nvSpPr>
          <p:spPr>
            <a:xfrm>
              <a:off x="0" y="0"/>
              <a:ext cx="3187700" cy="3124200"/>
            </a:xfrm>
            <a:prstGeom prst="roundRect">
              <a:avLst>
                <a:gd name="adj" fmla="val 6098"/>
              </a:avLst>
            </a:prstGeom>
            <a:noFill/>
            <a:ln w="50800" cap="flat">
              <a:solidFill>
                <a:srgbClr val="FFFFFF"/>
              </a:solidFill>
              <a:prstDash val="solid"/>
              <a:miter lim="400000"/>
            </a:ln>
            <a:effectLst/>
          </p:spPr>
          <p:txBody>
            <a:bodyPr wrap="square" lIns="38100" tIns="38100" rIns="38100" bIns="38100" numCol="1" anchor="t">
              <a:noAutofit/>
            </a:bodyPr>
            <a:lstStyle/>
            <a:p>
              <a:pPr algn="ctr" defTabSz="1092200">
                <a:buClr>
                  <a:srgbClr val="000000"/>
                </a:buClr>
                <a:defRPr sz="4800">
                  <a:uFill>
                    <a:solidFill>
                      <a:srgbClr val="000000"/>
                    </a:solidFill>
                  </a:uFill>
                  <a:latin typeface="Gill Sans"/>
                  <a:ea typeface="Gill Sans"/>
                  <a:cs typeface="Gill Sans"/>
                  <a:sym typeface="Gill Sans"/>
                </a:defRPr>
              </a:pPr>
              <a:endParaRPr/>
            </a:p>
          </p:txBody>
        </p:sp>
        <p:sp>
          <p:nvSpPr>
            <p:cNvPr id="148" name="Shape 148"/>
            <p:cNvSpPr/>
            <p:nvPr/>
          </p:nvSpPr>
          <p:spPr>
            <a:xfrm>
              <a:off x="3299912" y="2425700"/>
              <a:ext cx="462585" cy="690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ctr" defTabSz="1092200">
                <a:buClr>
                  <a:srgbClr val="000000"/>
                </a:buClr>
                <a:defRPr sz="4800">
                  <a:solidFill>
                    <a:srgbClr val="FFFFFF"/>
                  </a:solidFill>
                  <a:uFill>
                    <a:solidFill>
                      <a:srgbClr val="FFFFFF"/>
                    </a:solidFill>
                  </a:uFill>
                  <a:latin typeface="+mj-lt"/>
                  <a:ea typeface="+mj-ea"/>
                  <a:cs typeface="+mj-cs"/>
                  <a:sym typeface="Gotham Medium"/>
                </a:defRPr>
              </a:lvl1pPr>
            </a:lstStyle>
            <a:p>
              <a:r>
                <a:t>2</a:t>
              </a:r>
            </a:p>
          </p:txBody>
        </p:sp>
        <p:sp>
          <p:nvSpPr>
            <p:cNvPr id="149" name="Shape 149"/>
            <p:cNvSpPr/>
            <p:nvPr/>
          </p:nvSpPr>
          <p:spPr>
            <a:xfrm>
              <a:off x="38100" y="3441700"/>
              <a:ext cx="4191000" cy="1244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defTabSz="1092200">
                <a:buClr>
                  <a:srgbClr val="FFFFFF"/>
                </a:buClr>
                <a:buSzPct val="125000"/>
                <a:buFont typeface="Zapf Dingbats"/>
                <a:buChar char="➡"/>
                <a:defRPr sz="2000">
                  <a:solidFill>
                    <a:srgbClr val="FFFFFF"/>
                  </a:solidFill>
                  <a:uFill>
                    <a:solidFill>
                      <a:srgbClr val="FFFFFF"/>
                    </a:solidFill>
                  </a:uFill>
                  <a:latin typeface="+mj-lt"/>
                  <a:ea typeface="+mj-ea"/>
                  <a:cs typeface="+mj-cs"/>
                  <a:sym typeface="Gotham Medium"/>
                </a:defRPr>
              </a:pPr>
              <a:r>
                <a:t>Probe appears on endoscopic image</a:t>
              </a:r>
            </a:p>
            <a:p>
              <a:pPr defTabSz="1092200">
                <a:buClr>
                  <a:srgbClr val="FFFFFF"/>
                </a:buClr>
                <a:buSzPct val="125000"/>
                <a:buFont typeface="Zapf Dingbats"/>
                <a:buChar char="➡"/>
                <a:defRPr sz="2000">
                  <a:solidFill>
                    <a:srgbClr val="FFFFFF"/>
                  </a:solidFill>
                  <a:uFill>
                    <a:solidFill>
                      <a:srgbClr val="FFFFFF"/>
                    </a:solidFill>
                  </a:uFill>
                  <a:latin typeface="+mj-lt"/>
                  <a:ea typeface="+mj-ea"/>
                  <a:cs typeface="+mj-cs"/>
                  <a:sym typeface="Gotham Medium"/>
                </a:defRPr>
              </a:pPr>
              <a:r>
                <a:t>Probe positioned in contact with mucosa</a:t>
              </a:r>
            </a:p>
          </p:txBody>
        </p:sp>
      </p:grpSp>
      <p:grpSp>
        <p:nvGrpSpPr>
          <p:cNvPr id="154" name="Group 154"/>
          <p:cNvGrpSpPr/>
          <p:nvPr/>
        </p:nvGrpSpPr>
        <p:grpSpPr>
          <a:xfrm>
            <a:off x="6411559" y="1485900"/>
            <a:ext cx="8383942" cy="2844800"/>
            <a:chOff x="0" y="0"/>
            <a:chExt cx="8383940" cy="2844800"/>
          </a:xfrm>
        </p:grpSpPr>
        <p:sp>
          <p:nvSpPr>
            <p:cNvPr id="151" name="Shape 151"/>
            <p:cNvSpPr/>
            <p:nvPr/>
          </p:nvSpPr>
          <p:spPr>
            <a:xfrm>
              <a:off x="560740" y="0"/>
              <a:ext cx="3429001" cy="2844800"/>
            </a:xfrm>
            <a:prstGeom prst="roundRect">
              <a:avLst>
                <a:gd name="adj" fmla="val 6696"/>
              </a:avLst>
            </a:prstGeom>
            <a:noFill/>
            <a:ln w="50800" cap="flat">
              <a:solidFill>
                <a:srgbClr val="FFFFFF"/>
              </a:solidFill>
              <a:prstDash val="solid"/>
              <a:miter lim="400000"/>
            </a:ln>
            <a:effectLst/>
          </p:spPr>
          <p:txBody>
            <a:bodyPr wrap="square" lIns="38100" tIns="38100" rIns="38100" bIns="38100" numCol="1" anchor="t">
              <a:noAutofit/>
            </a:bodyPr>
            <a:lstStyle/>
            <a:p>
              <a:pPr algn="ctr" defTabSz="1092200">
                <a:buClr>
                  <a:srgbClr val="000000"/>
                </a:buClr>
                <a:defRPr sz="4800">
                  <a:uFill>
                    <a:solidFill>
                      <a:srgbClr val="000000"/>
                    </a:solidFill>
                  </a:uFill>
                  <a:latin typeface="Gill Sans"/>
                  <a:ea typeface="Gill Sans"/>
                  <a:cs typeface="Gill Sans"/>
                  <a:sym typeface="Gill Sans"/>
                </a:defRPr>
              </a:pPr>
              <a:endParaRPr/>
            </a:p>
          </p:txBody>
        </p:sp>
        <p:sp>
          <p:nvSpPr>
            <p:cNvPr id="152" name="Shape 152"/>
            <p:cNvSpPr/>
            <p:nvPr/>
          </p:nvSpPr>
          <p:spPr>
            <a:xfrm>
              <a:off x="0" y="203200"/>
              <a:ext cx="465633" cy="690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ctr" defTabSz="1092200">
                <a:buClr>
                  <a:srgbClr val="000000"/>
                </a:buClr>
                <a:defRPr sz="4800">
                  <a:solidFill>
                    <a:srgbClr val="FFFFFF"/>
                  </a:solidFill>
                  <a:uFill>
                    <a:solidFill>
                      <a:srgbClr val="FFFFFF"/>
                    </a:solidFill>
                  </a:uFill>
                  <a:latin typeface="+mj-lt"/>
                  <a:ea typeface="+mj-ea"/>
                  <a:cs typeface="+mj-cs"/>
                  <a:sym typeface="Gotham Medium"/>
                </a:defRPr>
              </a:lvl1pPr>
            </a:lstStyle>
            <a:p>
              <a:r>
                <a:t>3</a:t>
              </a:r>
            </a:p>
          </p:txBody>
        </p:sp>
        <p:sp>
          <p:nvSpPr>
            <p:cNvPr id="153" name="Shape 153"/>
            <p:cNvSpPr/>
            <p:nvPr/>
          </p:nvSpPr>
          <p:spPr>
            <a:xfrm>
              <a:off x="4167540" y="203200"/>
              <a:ext cx="4216401"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1092200">
                <a:buClr>
                  <a:srgbClr val="FFFFFF"/>
                </a:buClr>
                <a:buSzPct val="125000"/>
                <a:buFont typeface="Zapf Dingbats"/>
                <a:buChar char="➡"/>
                <a:defRPr sz="2000">
                  <a:solidFill>
                    <a:srgbClr val="FFFFFF"/>
                  </a:solidFill>
                  <a:uFill>
                    <a:solidFill>
                      <a:srgbClr val="FFFFFF"/>
                    </a:solidFill>
                  </a:uFill>
                  <a:latin typeface="+mj-lt"/>
                  <a:ea typeface="+mj-ea"/>
                  <a:cs typeface="+mj-cs"/>
                  <a:sym typeface="Gotham Medium"/>
                </a:defRPr>
              </a:lvl1pPr>
            </a:lstStyle>
            <a:p>
              <a:r>
                <a:t>Cellvizio video displayed in real-time</a:t>
              </a:r>
            </a:p>
          </p:txBody>
        </p:sp>
      </p:grpSp>
      <p:sp>
        <p:nvSpPr>
          <p:cNvPr id="155" name="Shape 155"/>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sp>
        <p:nvSpPr>
          <p:cNvPr id="156" name="Shape 156"/>
          <p:cNvSpPr/>
          <p:nvPr/>
        </p:nvSpPr>
        <p:spPr>
          <a:xfrm>
            <a:off x="546100" y="190182"/>
            <a:ext cx="9753600"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Real time microscopic imaging</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1" animBg="1" advAuto="0"/>
      <p:bldP spid="150" grpId="2" animBg="1" advAuto="0"/>
      <p:bldP spid="154" grpId="3"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Shape 824"/>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825" name="Shape 825"/>
          <p:cNvSpPr/>
          <p:nvPr/>
        </p:nvSpPr>
        <p:spPr>
          <a:xfrm>
            <a:off x="668261" y="2412444"/>
            <a:ext cx="11404601" cy="1574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1" indent="0" defTabSz="1092200">
              <a:lnSpc>
                <a:spcPct val="110000"/>
              </a:lnSpc>
              <a:buClr>
                <a:srgbClr val="58A7DA"/>
              </a:buClr>
              <a:defRPr sz="2400">
                <a:solidFill>
                  <a:srgbClr val="444444"/>
                </a:solidFill>
                <a:uFill>
                  <a:solidFill>
                    <a:srgbClr val="444444"/>
                  </a:solidFill>
                </a:uFill>
                <a:latin typeface="+mn-lt"/>
                <a:ea typeface="+mn-ea"/>
                <a:cs typeface="+mn-cs"/>
                <a:sym typeface="Gotham"/>
              </a:defRPr>
            </a:pPr>
            <a:r>
              <a:t>To estimate and compare the </a:t>
            </a:r>
            <a:r>
              <a:rPr b="1"/>
              <a:t>accuracy of virtual chromoendoscopy (VCE) and pCLE</a:t>
            </a:r>
            <a:r>
              <a:t>, for </a:t>
            </a:r>
            <a:r>
              <a:rPr b="1"/>
              <a:t>detection of residual neoplastic tissue at the site of prior EMR</a:t>
            </a:r>
          </a:p>
        </p:txBody>
      </p:sp>
      <p:pic>
        <p:nvPicPr>
          <p:cNvPr id="826" name="_DSC0063-filtered.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206873" y="1291052"/>
            <a:ext cx="2507722" cy="3810001"/>
          </a:xfrm>
          <a:custGeom>
            <a:avLst/>
            <a:gdLst/>
            <a:ahLst/>
            <a:cxnLst>
              <a:cxn ang="0">
                <a:pos x="wd2" y="hd2"/>
              </a:cxn>
              <a:cxn ang="5400000">
                <a:pos x="wd2" y="hd2"/>
              </a:cxn>
              <a:cxn ang="10800000">
                <a:pos x="wd2" y="hd2"/>
              </a:cxn>
              <a:cxn ang="16200000">
                <a:pos x="wd2" y="hd2"/>
              </a:cxn>
            </a:cxnLst>
            <a:rect l="0" t="0" r="r" b="b"/>
            <a:pathLst>
              <a:path w="21600" h="21600" extrusionOk="0">
                <a:moveTo>
                  <a:pt x="1545" y="0"/>
                </a:moveTo>
                <a:cubicBezTo>
                  <a:pt x="825" y="0"/>
                  <a:pt x="221" y="307"/>
                  <a:pt x="0" y="731"/>
                </a:cubicBezTo>
                <a:lnTo>
                  <a:pt x="0" y="20869"/>
                </a:lnTo>
                <a:cubicBezTo>
                  <a:pt x="221" y="21293"/>
                  <a:pt x="825" y="21600"/>
                  <a:pt x="1545" y="21600"/>
                </a:cubicBezTo>
                <a:lnTo>
                  <a:pt x="19959" y="21600"/>
                </a:lnTo>
                <a:cubicBezTo>
                  <a:pt x="20865" y="21600"/>
                  <a:pt x="21600" y="21116"/>
                  <a:pt x="21600" y="20520"/>
                </a:cubicBezTo>
                <a:lnTo>
                  <a:pt x="21600" y="1080"/>
                </a:lnTo>
                <a:cubicBezTo>
                  <a:pt x="21600" y="484"/>
                  <a:pt x="20865" y="0"/>
                  <a:pt x="19959" y="0"/>
                </a:cubicBezTo>
                <a:lnTo>
                  <a:pt x="1545" y="0"/>
                </a:lnTo>
                <a:close/>
              </a:path>
            </a:pathLst>
          </a:custGeom>
          <a:ln w="12700">
            <a:miter lim="400000"/>
          </a:ln>
        </p:spPr>
      </p:pic>
      <p:sp>
        <p:nvSpPr>
          <p:cNvPr id="827" name="Shape 827"/>
          <p:cNvSpPr/>
          <p:nvPr/>
        </p:nvSpPr>
        <p:spPr>
          <a:xfrm>
            <a:off x="723900" y="16764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828" name="Shape 828"/>
          <p:cNvSpPr/>
          <p:nvPr/>
        </p:nvSpPr>
        <p:spPr>
          <a:xfrm>
            <a:off x="685799" y="48895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829" name="Shape 829"/>
          <p:cNvSpPr/>
          <p:nvPr/>
        </p:nvSpPr>
        <p:spPr>
          <a:xfrm>
            <a:off x="660400" y="5575300"/>
            <a:ext cx="15608300" cy="21869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 Prospective, blind comparison of advanced endoscopic imaging (VCE and pCLE)</a:t>
            </a:r>
            <a:br/>
            <a:r>
              <a:t>using matching histology as reference standard</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 Three tertiary-care referral hospitals </a:t>
            </a:r>
          </a:p>
          <a:p>
            <a:pPr marL="172800" lvl="1" indent="-172800" defTabSz="1092200">
              <a:spcBef>
                <a:spcPts val="1300"/>
              </a:spcBef>
              <a:buClr>
                <a:srgbClr val="58A7DA"/>
              </a:buClr>
              <a:buSzPct val="125000"/>
              <a:buChar char="•"/>
              <a:defRPr sz="2400">
                <a:solidFill>
                  <a:srgbClr val="444444"/>
                </a:solidFill>
                <a:uFill>
                  <a:solidFill>
                    <a:srgbClr val="444444"/>
                  </a:solidFill>
                </a:uFill>
                <a:latin typeface="+mn-lt"/>
                <a:ea typeface="+mn-ea"/>
                <a:cs typeface="+mn-cs"/>
                <a:sym typeface="Gotham"/>
              </a:defRPr>
            </a:pPr>
            <a:r>
              <a:t> 92 participants underwent follow-up colonoscopies for the evaluation of prior EMR sites within one year (129 EMR scars analyzed)</a:t>
            </a:r>
          </a:p>
        </p:txBody>
      </p:sp>
      <p:sp>
        <p:nvSpPr>
          <p:cNvPr id="830" name="Shape 830"/>
          <p:cNvSpPr/>
          <p:nvPr/>
        </p:nvSpPr>
        <p:spPr>
          <a:xfrm>
            <a:off x="304800" y="8372928"/>
            <a:ext cx="156337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Shahid M. et al., Diagnostic accuracy of probe-based Confocal Laser Endomicroscopy (pCLE) in detecting recurrence of colorectal neoplasia after endoscopic mucosal resection. GIE 2011</a:t>
            </a:r>
          </a:p>
        </p:txBody>
      </p:sp>
      <p:sp>
        <p:nvSpPr>
          <p:cNvPr id="831" name="Shape 831"/>
          <p:cNvSpPr>
            <a:spLocks noGrp="1"/>
          </p:cNvSpPr>
          <p:nvPr>
            <p:ph type="sldNum" sz="quarter" idx="2"/>
          </p:nvPr>
        </p:nvSpPr>
        <p:spPr>
          <a:xfrm>
            <a:off x="672976" y="8750300"/>
            <a:ext cx="300127"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40</a:t>
            </a:fld>
            <a:endParaRPr/>
          </a:p>
        </p:txBody>
      </p:sp>
      <p:sp>
        <p:nvSpPr>
          <p:cNvPr id="832" name="Shape 832"/>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Shahid et al. Study on Colorectal EMR follow-up 1/2</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4" name="Chart 834"/>
          <p:cNvGraphicFramePr/>
          <p:nvPr/>
        </p:nvGraphicFramePr>
        <p:xfrm>
          <a:off x="11141735" y="3349109"/>
          <a:ext cx="4196284" cy="3842114"/>
        </p:xfrm>
        <a:graphic>
          <a:graphicData uri="http://schemas.openxmlformats.org/drawingml/2006/chart">
            <c:chart xmlns:c="http://schemas.openxmlformats.org/drawingml/2006/chart" xmlns:r="http://schemas.openxmlformats.org/officeDocument/2006/relationships" r:id="rId2"/>
          </a:graphicData>
        </a:graphic>
      </p:graphicFrame>
      <p:sp>
        <p:nvSpPr>
          <p:cNvPr id="835" name="Shape 835"/>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836" name="Shape 836"/>
          <p:cNvSpPr/>
          <p:nvPr/>
        </p:nvSpPr>
        <p:spPr>
          <a:xfrm>
            <a:off x="546099" y="14859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Results</a:t>
            </a:r>
          </a:p>
        </p:txBody>
      </p:sp>
      <p:sp>
        <p:nvSpPr>
          <p:cNvPr id="837" name="Shape 837"/>
          <p:cNvSpPr/>
          <p:nvPr/>
        </p:nvSpPr>
        <p:spPr>
          <a:xfrm>
            <a:off x="10737368" y="2432913"/>
            <a:ext cx="4965701" cy="622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469900">
              <a:buClr>
                <a:srgbClr val="000000"/>
              </a:buClr>
              <a:defRPr sz="2000" b="1">
                <a:solidFill>
                  <a:srgbClr val="444444"/>
                </a:solidFill>
                <a:uFill>
                  <a:solidFill>
                    <a:srgbClr val="444444"/>
                  </a:solidFill>
                </a:uFill>
                <a:latin typeface="+mn-lt"/>
                <a:ea typeface="+mn-ea"/>
                <a:cs typeface="+mn-cs"/>
                <a:sym typeface="Gotham"/>
              </a:defRPr>
            </a:lvl1pPr>
          </a:lstStyle>
          <a:p>
            <a:r>
              <a:t>Detection of residual neoplasia at follow-up</a:t>
            </a:r>
          </a:p>
        </p:txBody>
      </p:sp>
      <p:sp>
        <p:nvSpPr>
          <p:cNvPr id="838" name="Shape 838"/>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41</a:t>
            </a:fld>
            <a:endParaRPr/>
          </a:p>
        </p:txBody>
      </p:sp>
      <p:sp>
        <p:nvSpPr>
          <p:cNvPr id="839" name="Shape 839"/>
          <p:cNvSpPr/>
          <p:nvPr/>
        </p:nvSpPr>
        <p:spPr>
          <a:xfrm>
            <a:off x="623124" y="2133600"/>
            <a:ext cx="10236201"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spcBef>
                <a:spcPts val="800"/>
              </a:spcBef>
              <a:buClr>
                <a:srgbClr val="58A7DA"/>
              </a:buClr>
              <a:buSzPct val="125000"/>
              <a:buChar char="•"/>
              <a:defRPr sz="2300">
                <a:solidFill>
                  <a:srgbClr val="444444"/>
                </a:solidFill>
                <a:uFill>
                  <a:solidFill>
                    <a:srgbClr val="444444"/>
                  </a:solidFill>
                </a:uFill>
                <a:latin typeface="+mn-lt"/>
                <a:ea typeface="+mn-ea"/>
                <a:cs typeface="+mn-cs"/>
                <a:sym typeface="Gotham"/>
              </a:defRPr>
            </a:pPr>
            <a:r>
              <a:t>Adding </a:t>
            </a:r>
            <a:r>
              <a:rPr b="1"/>
              <a:t>pCLE increases sensitivity and NPV to 100%</a:t>
            </a:r>
            <a:r>
              <a:t> for the detection of residual neoplasia</a:t>
            </a:r>
          </a:p>
          <a:p>
            <a:pPr marL="30963" marR="30963" defTabSz="698500">
              <a:spcBef>
                <a:spcPts val="800"/>
              </a:spcBef>
              <a:buClr>
                <a:srgbClr val="58A7DA"/>
              </a:buClr>
              <a:buSzPct val="125000"/>
              <a:buChar char="•"/>
              <a:defRPr sz="2300">
                <a:solidFill>
                  <a:srgbClr val="444444"/>
                </a:solidFill>
                <a:uFill>
                  <a:solidFill>
                    <a:srgbClr val="444444"/>
                  </a:solidFill>
                </a:uFill>
                <a:latin typeface="+mn-lt"/>
                <a:ea typeface="+mn-ea"/>
                <a:cs typeface="+mn-cs"/>
                <a:sym typeface="Gotham"/>
              </a:defRPr>
            </a:pPr>
            <a:r>
              <a:t>Combination of VCE and pCLE could </a:t>
            </a:r>
            <a:r>
              <a:rPr b="1"/>
              <a:t>avoid repeat colonoscopy thanks to real-time re-treatment</a:t>
            </a:r>
            <a:r>
              <a:t> instead of empiric re-treatment</a:t>
            </a:r>
          </a:p>
        </p:txBody>
      </p:sp>
      <p:graphicFrame>
        <p:nvGraphicFramePr>
          <p:cNvPr id="840" name="Table 840"/>
          <p:cNvGraphicFramePr/>
          <p:nvPr/>
        </p:nvGraphicFramePr>
        <p:xfrm>
          <a:off x="723900" y="4659577"/>
          <a:ext cx="9144000" cy="3072607"/>
        </p:xfrm>
        <a:graphic>
          <a:graphicData uri="http://schemas.openxmlformats.org/drawingml/2006/table">
            <a:tbl>
              <a:tblPr bandRow="1">
                <a:tableStyleId>{8F44A2F1-9E1F-4B54-A3A2-5F16C0AD49E2}</a:tableStyleId>
              </a:tblPr>
              <a:tblGrid>
                <a:gridCol w="2486951"/>
                <a:gridCol w="1356518"/>
                <a:gridCol w="1455539"/>
                <a:gridCol w="1144190"/>
                <a:gridCol w="1227864"/>
                <a:gridCol w="1472935"/>
              </a:tblGrid>
              <a:tr h="864238">
                <a:tc>
                  <a:txBody>
                    <a:bodyPr/>
                    <a:lstStyle/>
                    <a:p>
                      <a:pPr marL="53576">
                        <a:lnSpc>
                          <a:spcPct val="83000"/>
                        </a:lnSpc>
                        <a:buClr>
                          <a:srgbClr val="000000"/>
                        </a:buClr>
                        <a:buFont typeface="Wingdings"/>
                        <a:defRPr sz="1600" b="1">
                          <a:solidFill>
                            <a:srgbClr val="444444"/>
                          </a:solidFill>
                          <a:uFill>
                            <a:solidFill>
                              <a:srgbClr val="000000"/>
                            </a:solidFill>
                          </a:uFill>
                          <a:latin typeface="+mn-lt"/>
                          <a:ea typeface="+mn-ea"/>
                          <a:cs typeface="+mn-cs"/>
                          <a:sym typeface="Gotham"/>
                        </a:defRPr>
                      </a:pPr>
                      <a:r>
                        <a:t>All locations (n=129)</a:t>
                      </a:r>
                    </a:p>
                    <a:p>
                      <a:pPr marL="53576">
                        <a:lnSpc>
                          <a:spcPct val="83000"/>
                        </a:lnSpc>
                        <a:buClr>
                          <a:srgbClr val="000000"/>
                        </a:buClr>
                        <a:buFont typeface="Wingdings"/>
                        <a:defRPr sz="1600" i="1">
                          <a:solidFill>
                            <a:srgbClr val="444444"/>
                          </a:solidFill>
                          <a:uFill>
                            <a:solidFill>
                              <a:srgbClr val="000000"/>
                            </a:solidFill>
                          </a:uFill>
                          <a:latin typeface="+mj-lt"/>
                          <a:ea typeface="+mj-ea"/>
                          <a:cs typeface="+mj-cs"/>
                          <a:sym typeface="Gotham Medium"/>
                        </a:defRPr>
                      </a:pPr>
                      <a:r>
                        <a:t>Prevalence: 22%</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Sensitivity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Specificity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PPV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NPV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defRPr sz="1800">
                          <a:solidFill>
                            <a:srgbClr val="000000"/>
                          </a:solidFill>
                        </a:defRPr>
                      </a:pPr>
                      <a:r>
                        <a:rPr sz="1600" b="1">
                          <a:solidFill>
                            <a:srgbClr val="444444"/>
                          </a:solidFill>
                          <a:uFill>
                            <a:solidFill>
                              <a:srgbClr val="000000"/>
                            </a:solidFill>
                          </a:uFill>
                          <a:latin typeface="+mn-lt"/>
                          <a:ea typeface="+mn-ea"/>
                          <a:cs typeface="+mn-cs"/>
                          <a:sym typeface="Gotham"/>
                        </a:rPr>
                        <a:t>Accuracy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r>
              <a:tr h="584200">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VCE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72 %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78 %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49 %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91 %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77 %</a:t>
                      </a:r>
                    </a:p>
                  </a:txBody>
                  <a:tcPr marL="165100" marR="165100" marT="165100" marB="165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686484">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pCLE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97 %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77 %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55 %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99 %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81 %</a:t>
                      </a:r>
                    </a:p>
                  </a:txBody>
                  <a:tcPr marL="165100" marR="165100" marT="165100" marB="165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937683">
                <a:tc>
                  <a:txBody>
                    <a:bodyPr/>
                    <a:lstStyle/>
                    <a:p>
                      <a:pPr marL="53576">
                        <a:lnSpc>
                          <a:spcPct val="83000"/>
                        </a:lnSpc>
                        <a:defRPr sz="1600" b="1">
                          <a:solidFill>
                            <a:srgbClr val="444444"/>
                          </a:solidFill>
                          <a:uFill>
                            <a:solidFill>
                              <a:srgbClr val="FFFFFF"/>
                            </a:solidFill>
                          </a:uFill>
                          <a:latin typeface="+mn-lt"/>
                          <a:ea typeface="+mn-ea"/>
                          <a:cs typeface="+mn-cs"/>
                          <a:sym typeface="Gotham"/>
                        </a:defRPr>
                      </a:pPr>
                      <a:r>
                        <a:t>VCE and pCLE </a:t>
                      </a:r>
                      <a:br/>
                      <a:r>
                        <a:rPr sz="1500" b="0"/>
                        <a:t>(n=95 cases where pCLE &amp; VCE in agreement)</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100 %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91 %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80 %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100 %</a:t>
                      </a:r>
                    </a:p>
                  </a:txBody>
                  <a:tcPr marL="139700" marR="139700" marT="139700" marB="1397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94 %</a:t>
                      </a:r>
                    </a:p>
                  </a:txBody>
                  <a:tcPr marL="165100" marR="165100" marT="165100" marB="165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bl>
          </a:graphicData>
        </a:graphic>
      </p:graphicFrame>
      <p:sp>
        <p:nvSpPr>
          <p:cNvPr id="841" name="Shape 841"/>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Shahid et al. Study on Colorectal EMR follow-up 2/2</a:t>
            </a:r>
          </a:p>
        </p:txBody>
      </p:sp>
      <p:sp>
        <p:nvSpPr>
          <p:cNvPr id="842" name="Shape 842"/>
          <p:cNvSpPr/>
          <p:nvPr/>
        </p:nvSpPr>
        <p:spPr>
          <a:xfrm>
            <a:off x="304800" y="8372928"/>
            <a:ext cx="156337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Shahid M. et al., Diagnostic accuracy of probe-based Confocal Laser Endomicroscopy (pCLE) in detecting recurrence of colorectal neoplasia after endoscopic mucosal resection. GIE 2011</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Shape 844"/>
          <p:cNvSpPr>
            <a:spLocks noGrp="1"/>
          </p:cNvSpPr>
          <p:nvPr>
            <p:ph type="title"/>
          </p:nvPr>
        </p:nvSpPr>
        <p:spPr>
          <a:xfrm>
            <a:off x="469900" y="4127500"/>
            <a:ext cx="15316200" cy="1206500"/>
          </a:xfrm>
          <a:prstGeom prst="rect">
            <a:avLst/>
          </a:prstGeom>
        </p:spPr>
        <p:txBody>
          <a:bodyPr/>
          <a:lstStyle/>
          <a:p>
            <a:r>
              <a:t>Inflammatory Bowel Diseases</a:t>
            </a:r>
          </a:p>
        </p:txBody>
      </p:sp>
      <p:sp>
        <p:nvSpPr>
          <p:cNvPr id="845" name="Shape 84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42</a:t>
            </a:fld>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Shape 847"/>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848" name="Shape 848"/>
          <p:cNvSpPr/>
          <p:nvPr/>
        </p:nvSpPr>
        <p:spPr>
          <a:xfrm>
            <a:off x="668261" y="1967944"/>
            <a:ext cx="11899901" cy="15113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defTabSz="800100">
              <a:buClr>
                <a:srgbClr val="58A7DA"/>
              </a:buClr>
              <a:buSzPct val="125000"/>
              <a:buChar char="•"/>
              <a:defRPr sz="2400">
                <a:solidFill>
                  <a:srgbClr val="232323"/>
                </a:solidFill>
                <a:uFill>
                  <a:solidFill>
                    <a:srgbClr val="232323"/>
                  </a:solidFill>
                </a:uFill>
                <a:latin typeface="+mn-lt"/>
                <a:ea typeface="+mn-ea"/>
                <a:cs typeface="+mn-cs"/>
                <a:sym typeface="Gotham"/>
              </a:defRPr>
            </a:pPr>
            <a:r>
              <a:t> Determine whether </a:t>
            </a:r>
            <a:r>
              <a:rPr b="1"/>
              <a:t>cell shedding and barrier loss</a:t>
            </a:r>
            <a:r>
              <a:t> in humans can be detected by confocal laser endomicroscopy (CLE)</a:t>
            </a:r>
          </a:p>
          <a:p>
            <a:pPr defTabSz="800100">
              <a:buClr>
                <a:srgbClr val="58A7DA"/>
              </a:buClr>
              <a:buSzPct val="125000"/>
              <a:buChar char="•"/>
              <a:defRPr sz="2400">
                <a:solidFill>
                  <a:srgbClr val="232323"/>
                </a:solidFill>
                <a:uFill>
                  <a:solidFill>
                    <a:srgbClr val="232323"/>
                  </a:solidFill>
                </a:uFill>
                <a:latin typeface="+mn-lt"/>
                <a:ea typeface="+mn-ea"/>
                <a:cs typeface="+mn-cs"/>
                <a:sym typeface="Gotham"/>
              </a:defRPr>
            </a:pPr>
            <a:r>
              <a:t> Determine if these parameters </a:t>
            </a:r>
            <a:r>
              <a:rPr b="1"/>
              <a:t>predict relapse of IBD</a:t>
            </a:r>
          </a:p>
        </p:txBody>
      </p:sp>
      <p:sp>
        <p:nvSpPr>
          <p:cNvPr id="849" name="Shape 849"/>
          <p:cNvSpPr/>
          <p:nvPr/>
        </p:nvSpPr>
        <p:spPr>
          <a:xfrm>
            <a:off x="698500" y="13970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850" name="Shape 850"/>
          <p:cNvSpPr/>
          <p:nvPr/>
        </p:nvSpPr>
        <p:spPr>
          <a:xfrm>
            <a:off x="660399" y="36957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851" name="Shape 851"/>
          <p:cNvSpPr/>
          <p:nvPr/>
        </p:nvSpPr>
        <p:spPr>
          <a:xfrm>
            <a:off x="622300" y="4343400"/>
            <a:ext cx="9461500" cy="27203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72800" lvl="1" indent="-172800" defTabSz="1092200">
              <a:spcBef>
                <a:spcPts val="1300"/>
              </a:spcBef>
              <a:buClr>
                <a:srgbClr val="58A7DA"/>
              </a:buClr>
              <a:buSzPct val="125000"/>
              <a:buChar char="•"/>
              <a:defRPr sz="2400">
                <a:uFill>
                  <a:solidFill>
                    <a:srgbClr val="FFFFFF"/>
                  </a:solidFill>
                </a:uFill>
                <a:latin typeface="+mn-lt"/>
                <a:ea typeface="+mn-ea"/>
                <a:cs typeface="+mn-cs"/>
                <a:sym typeface="Gotham"/>
              </a:defRPr>
            </a:pPr>
            <a:r>
              <a:t> Single center prospective controlled study</a:t>
            </a:r>
          </a:p>
          <a:p>
            <a:pPr marL="172800" lvl="1" indent="-172800" defTabSz="1092200">
              <a:spcBef>
                <a:spcPts val="1300"/>
              </a:spcBef>
              <a:buClr>
                <a:srgbClr val="58A7DA"/>
              </a:buClr>
              <a:buSzPct val="125000"/>
              <a:buChar char="•"/>
              <a:defRPr sz="2400">
                <a:uFill>
                  <a:solidFill>
                    <a:srgbClr val="FFFFFF"/>
                  </a:solidFill>
                </a:uFill>
                <a:latin typeface="+mn-lt"/>
                <a:ea typeface="+mn-ea"/>
                <a:cs typeface="+mn-cs"/>
                <a:sym typeface="Gotham"/>
              </a:defRPr>
            </a:pPr>
            <a:r>
              <a:t> Evaluated 58 patients with IBD (47 patients with UC + 11 patients with Crohn’s disease)</a:t>
            </a:r>
          </a:p>
          <a:p>
            <a:pPr marL="172800" lvl="1" indent="-172800" defTabSz="1092200">
              <a:spcBef>
                <a:spcPts val="1300"/>
              </a:spcBef>
              <a:buClr>
                <a:srgbClr val="58A7DA"/>
              </a:buClr>
              <a:buSzPct val="125000"/>
              <a:buChar char="•"/>
              <a:defRPr sz="2400">
                <a:uFill>
                  <a:solidFill>
                    <a:srgbClr val="FFFFFF"/>
                  </a:solidFill>
                </a:uFill>
                <a:latin typeface="+mn-lt"/>
                <a:ea typeface="+mn-ea"/>
                <a:cs typeface="+mn-cs"/>
                <a:sym typeface="Gotham"/>
              </a:defRPr>
            </a:pPr>
            <a:r>
              <a:t> eCLE was performed in IBD and control patients</a:t>
            </a:r>
          </a:p>
          <a:p>
            <a:pPr marL="172800" lvl="1" indent="-172800" defTabSz="1092200">
              <a:spcBef>
                <a:spcPts val="1300"/>
              </a:spcBef>
              <a:buClr>
                <a:srgbClr val="58A7DA"/>
              </a:buClr>
              <a:buSzPct val="125000"/>
              <a:buChar char="•"/>
              <a:defRPr sz="2400">
                <a:uFill>
                  <a:solidFill>
                    <a:srgbClr val="FFFFFF"/>
                  </a:solidFill>
                </a:uFill>
                <a:latin typeface="+mn-lt"/>
                <a:ea typeface="+mn-ea"/>
                <a:cs typeface="+mn-cs"/>
                <a:sym typeface="Gotham"/>
              </a:defRPr>
            </a:pPr>
            <a:r>
              <a:t> Grading system based on appearances at eCLE was devised and used to predict relapse</a:t>
            </a:r>
          </a:p>
        </p:txBody>
      </p:sp>
      <p:sp>
        <p:nvSpPr>
          <p:cNvPr id="852" name="Shape 852"/>
          <p:cNvSpPr/>
          <p:nvPr/>
        </p:nvSpPr>
        <p:spPr>
          <a:xfrm>
            <a:off x="304800" y="8372928"/>
            <a:ext cx="156337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Kiesslich R. et al. Local Barrier Dysfunction Identified by Confocal Laser Endomicroscopy Predicts Relapse in Inflammatory Bowel Disease. Gut, 2012.</a:t>
            </a:r>
          </a:p>
        </p:txBody>
      </p:sp>
      <p:sp>
        <p:nvSpPr>
          <p:cNvPr id="853" name="Shape 853"/>
          <p:cNvSpPr>
            <a:spLocks noGrp="1"/>
          </p:cNvSpPr>
          <p:nvPr>
            <p:ph type="sldNum" sz="quarter" idx="2"/>
          </p:nvPr>
        </p:nvSpPr>
        <p:spPr>
          <a:xfrm>
            <a:off x="688521" y="8750300"/>
            <a:ext cx="284582"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43</a:t>
            </a:fld>
            <a:endParaRPr/>
          </a:p>
        </p:txBody>
      </p:sp>
      <p:sp>
        <p:nvSpPr>
          <p:cNvPr id="854" name="Shape 854"/>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Kiesslich et al. Study on Local Barrier dysfunction 1/2</a:t>
            </a:r>
          </a:p>
        </p:txBody>
      </p:sp>
      <p:pic>
        <p:nvPicPr>
          <p:cNvPr id="855" name="Grading.png"/>
          <p:cNvPicPr>
            <a:picLocks noChangeAspect="1"/>
          </p:cNvPicPr>
          <p:nvPr/>
        </p:nvPicPr>
        <p:blipFill>
          <a:blip r:embed="rId2">
            <a:extLst/>
          </a:blip>
          <a:stretch>
            <a:fillRect/>
          </a:stretch>
        </p:blipFill>
        <p:spPr>
          <a:xfrm>
            <a:off x="10452100" y="3873500"/>
            <a:ext cx="5461000" cy="3822700"/>
          </a:xfrm>
          <a:prstGeom prst="rect">
            <a:avLst/>
          </a:prstGeom>
          <a:ln w="12700">
            <a:miter lim="400000"/>
          </a:ln>
        </p:spPr>
      </p:pic>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 name="Epithelial cell shedding.png"/>
          <p:cNvPicPr>
            <a:picLocks noChangeAspect="1"/>
          </p:cNvPicPr>
          <p:nvPr/>
        </p:nvPicPr>
        <p:blipFill>
          <a:blip r:embed="rId2">
            <a:extLst/>
          </a:blip>
          <a:stretch>
            <a:fillRect/>
          </a:stretch>
        </p:blipFill>
        <p:spPr>
          <a:xfrm>
            <a:off x="914400" y="4025900"/>
            <a:ext cx="2298700" cy="2285564"/>
          </a:xfrm>
          <a:prstGeom prst="rect">
            <a:avLst/>
          </a:prstGeom>
          <a:ln w="12700">
            <a:miter lim="400000"/>
          </a:ln>
        </p:spPr>
      </p:pic>
      <p:pic>
        <p:nvPicPr>
          <p:cNvPr id="858" name="Loss of barrier function - multiple shedding.png"/>
          <p:cNvPicPr>
            <a:picLocks noChangeAspect="1"/>
          </p:cNvPicPr>
          <p:nvPr/>
        </p:nvPicPr>
        <p:blipFill>
          <a:blip r:embed="rId3">
            <a:extLst/>
          </a:blip>
          <a:stretch>
            <a:fillRect/>
          </a:stretch>
        </p:blipFill>
        <p:spPr>
          <a:xfrm>
            <a:off x="3911600" y="5664200"/>
            <a:ext cx="2286001" cy="2276231"/>
          </a:xfrm>
          <a:prstGeom prst="rect">
            <a:avLst/>
          </a:prstGeom>
          <a:ln w="12700">
            <a:miter lim="400000"/>
          </a:ln>
        </p:spPr>
      </p:pic>
      <p:pic>
        <p:nvPicPr>
          <p:cNvPr id="859" name="Loss of barrier function microerosion.png"/>
          <p:cNvPicPr>
            <a:picLocks noChangeAspect="1"/>
          </p:cNvPicPr>
          <p:nvPr/>
        </p:nvPicPr>
        <p:blipFill>
          <a:blip r:embed="rId4">
            <a:extLst/>
          </a:blip>
          <a:stretch>
            <a:fillRect/>
          </a:stretch>
        </p:blipFill>
        <p:spPr>
          <a:xfrm>
            <a:off x="6896100" y="4013200"/>
            <a:ext cx="2298701" cy="2298701"/>
          </a:xfrm>
          <a:prstGeom prst="rect">
            <a:avLst/>
          </a:prstGeom>
          <a:ln w="12700">
            <a:miter lim="400000"/>
          </a:ln>
        </p:spPr>
      </p:pic>
      <p:sp>
        <p:nvSpPr>
          <p:cNvPr id="860" name="Shape 860"/>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861" name="Shape 861"/>
          <p:cNvSpPr/>
          <p:nvPr/>
        </p:nvSpPr>
        <p:spPr>
          <a:xfrm>
            <a:off x="546099" y="14859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Results</a:t>
            </a:r>
          </a:p>
        </p:txBody>
      </p:sp>
      <p:sp>
        <p:nvSpPr>
          <p:cNvPr id="862" name="Shape 862"/>
          <p:cNvSpPr>
            <a:spLocks noGrp="1"/>
          </p:cNvSpPr>
          <p:nvPr>
            <p:ph type="sldNum" sz="quarter" idx="2"/>
          </p:nvPr>
        </p:nvSpPr>
        <p:spPr>
          <a:xfrm>
            <a:off x="679682" y="8750300"/>
            <a:ext cx="293421"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44</a:t>
            </a:fld>
            <a:endParaRPr/>
          </a:p>
        </p:txBody>
      </p:sp>
      <p:sp>
        <p:nvSpPr>
          <p:cNvPr id="863" name="Shape 863"/>
          <p:cNvSpPr/>
          <p:nvPr/>
        </p:nvSpPr>
        <p:spPr>
          <a:xfrm>
            <a:off x="623124" y="2133600"/>
            <a:ext cx="14884401" cy="72898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spcBef>
                <a:spcPts val="800"/>
              </a:spcBef>
              <a:buClr>
                <a:srgbClr val="58A7DA"/>
              </a:buClr>
              <a:buSzPct val="125000"/>
              <a:buChar char="•"/>
              <a:defRPr sz="2300">
                <a:solidFill>
                  <a:srgbClr val="444444"/>
                </a:solidFill>
                <a:uFill>
                  <a:solidFill>
                    <a:srgbClr val="444444"/>
                  </a:solidFill>
                </a:uFill>
                <a:latin typeface="+mn-lt"/>
                <a:ea typeface="+mn-ea"/>
                <a:cs typeface="+mn-cs"/>
                <a:sym typeface="Gotham"/>
              </a:defRPr>
            </a:pPr>
            <a:r>
              <a:rPr b="1"/>
              <a:t> Cell shedding and barrier loss</a:t>
            </a:r>
            <a:r>
              <a:t> detected by confocal endomicroscopy </a:t>
            </a:r>
            <a:r>
              <a:rPr b="1"/>
              <a:t>predicts relapse of IBD</a:t>
            </a:r>
            <a:r>
              <a:t> and has potential as a diagnostic tool for the management of the disease </a:t>
            </a:r>
          </a:p>
        </p:txBody>
      </p:sp>
      <p:graphicFrame>
        <p:nvGraphicFramePr>
          <p:cNvPr id="864" name="Chart 864"/>
          <p:cNvGraphicFramePr/>
          <p:nvPr/>
        </p:nvGraphicFramePr>
        <p:xfrm>
          <a:off x="10423735" y="4252079"/>
          <a:ext cx="4737101" cy="3567476"/>
        </p:xfrm>
        <a:graphic>
          <a:graphicData uri="http://schemas.openxmlformats.org/drawingml/2006/chart">
            <c:chart xmlns:c="http://schemas.openxmlformats.org/drawingml/2006/chart" xmlns:r="http://schemas.openxmlformats.org/officeDocument/2006/relationships" r:id="rId5"/>
          </a:graphicData>
        </a:graphic>
      </p:graphicFrame>
      <p:sp>
        <p:nvSpPr>
          <p:cNvPr id="865" name="Shape 865"/>
          <p:cNvSpPr/>
          <p:nvPr/>
        </p:nvSpPr>
        <p:spPr>
          <a:xfrm>
            <a:off x="10419868" y="3334613"/>
            <a:ext cx="4229101" cy="685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469900">
              <a:buClr>
                <a:srgbClr val="000000"/>
              </a:buClr>
              <a:defRPr sz="2000" b="1">
                <a:solidFill>
                  <a:srgbClr val="444444"/>
                </a:solidFill>
                <a:uFill>
                  <a:solidFill>
                    <a:srgbClr val="444444"/>
                  </a:solidFill>
                </a:uFill>
                <a:latin typeface="+mn-lt"/>
                <a:ea typeface="+mn-ea"/>
                <a:cs typeface="+mn-cs"/>
                <a:sym typeface="Gotham"/>
              </a:defRPr>
            </a:lvl1pPr>
          </a:lstStyle>
          <a:p>
            <a:r>
              <a:t>Prediction of flares in IBD patients in clinical remission</a:t>
            </a:r>
          </a:p>
        </p:txBody>
      </p:sp>
      <p:sp>
        <p:nvSpPr>
          <p:cNvPr id="866" name="Shape 866"/>
          <p:cNvSpPr/>
          <p:nvPr/>
        </p:nvSpPr>
        <p:spPr>
          <a:xfrm>
            <a:off x="304800" y="8715828"/>
            <a:ext cx="156337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Kiesslich R. et al. Local Barrier Dysfunction Identified by Confocal Laser Endomicroscopy Predicts Relapse in Inflammatory Bowel Disease. Gut, 2012.</a:t>
            </a:r>
          </a:p>
        </p:txBody>
      </p:sp>
      <p:sp>
        <p:nvSpPr>
          <p:cNvPr id="867" name="Shape 867"/>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Kiesslich et al. Study on Local Barrier dysfunction 1/2</a:t>
            </a:r>
          </a:p>
        </p:txBody>
      </p:sp>
      <p:sp>
        <p:nvSpPr>
          <p:cNvPr id="868" name="Shape 868"/>
          <p:cNvSpPr/>
          <p:nvPr/>
        </p:nvSpPr>
        <p:spPr>
          <a:xfrm>
            <a:off x="1041400" y="3390900"/>
            <a:ext cx="2032000"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965200">
              <a:buClr>
                <a:srgbClr val="000000"/>
              </a:buClr>
              <a:defRPr sz="1700">
                <a:solidFill>
                  <a:srgbClr val="606060"/>
                </a:solidFill>
                <a:uFill>
                  <a:solidFill>
                    <a:srgbClr val="000000"/>
                  </a:solidFill>
                </a:uFill>
                <a:latin typeface="+mj-lt"/>
                <a:ea typeface="+mj-ea"/>
                <a:cs typeface="+mj-cs"/>
                <a:sym typeface="Gotham Medium"/>
              </a:defRPr>
            </a:lvl1pPr>
          </a:lstStyle>
          <a:p>
            <a:r>
              <a:t>Single epithelial cell shedding</a:t>
            </a:r>
          </a:p>
        </p:txBody>
      </p:sp>
      <p:sp>
        <p:nvSpPr>
          <p:cNvPr id="869" name="Shape 869"/>
          <p:cNvSpPr/>
          <p:nvPr/>
        </p:nvSpPr>
        <p:spPr>
          <a:xfrm>
            <a:off x="3517900" y="4889500"/>
            <a:ext cx="3073400"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965200">
              <a:buClr>
                <a:srgbClr val="000000"/>
              </a:buClr>
              <a:defRPr sz="1700">
                <a:solidFill>
                  <a:srgbClr val="606060"/>
                </a:solidFill>
                <a:uFill>
                  <a:solidFill>
                    <a:srgbClr val="000000"/>
                  </a:solidFill>
                </a:uFill>
                <a:latin typeface="+mj-lt"/>
                <a:ea typeface="+mj-ea"/>
                <a:cs typeface="+mj-cs"/>
                <a:sym typeface="Gotham Medium"/>
              </a:defRPr>
            </a:lvl1pPr>
          </a:lstStyle>
          <a:p>
            <a:r>
              <a:t>Local barrier dysfunction: multiple cell shedding</a:t>
            </a:r>
          </a:p>
        </p:txBody>
      </p:sp>
      <p:sp>
        <p:nvSpPr>
          <p:cNvPr id="870" name="Shape 870"/>
          <p:cNvSpPr/>
          <p:nvPr/>
        </p:nvSpPr>
        <p:spPr>
          <a:xfrm>
            <a:off x="6578600" y="3390900"/>
            <a:ext cx="2933700"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965200">
              <a:buClr>
                <a:srgbClr val="000000"/>
              </a:buClr>
              <a:defRPr sz="1700">
                <a:solidFill>
                  <a:srgbClr val="606060"/>
                </a:solidFill>
                <a:uFill>
                  <a:solidFill>
                    <a:srgbClr val="000000"/>
                  </a:solidFill>
                </a:uFill>
                <a:latin typeface="+mj-lt"/>
                <a:ea typeface="+mj-ea"/>
                <a:cs typeface="+mj-cs"/>
                <a:sym typeface="Gotham Medium"/>
              </a:defRPr>
            </a:lvl1pPr>
          </a:lstStyle>
          <a:p>
            <a:r>
              <a:t>Local barrier dysfunction: microerosion</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 name="Capture d’écran 2015-11-24 à 18.18.1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71100" y="3769168"/>
            <a:ext cx="5829301" cy="3927033"/>
          </a:xfrm>
          <a:prstGeom prst="rect">
            <a:avLst/>
          </a:prstGeom>
          <a:ln w="12700">
            <a:miter lim="400000"/>
          </a:ln>
        </p:spPr>
      </p:pic>
      <p:sp>
        <p:nvSpPr>
          <p:cNvPr id="873" name="Shape 873"/>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874" name="Shape 874"/>
          <p:cNvSpPr/>
          <p:nvPr/>
        </p:nvSpPr>
        <p:spPr>
          <a:xfrm>
            <a:off x="680961" y="2171144"/>
            <a:ext cx="15265401"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defTabSz="800100">
              <a:buClr>
                <a:srgbClr val="58A7DA"/>
              </a:buClr>
              <a:buSzPct val="125000"/>
              <a:buChar char="•"/>
              <a:defRPr sz="2400">
                <a:solidFill>
                  <a:srgbClr val="232323"/>
                </a:solidFill>
                <a:uFill>
                  <a:solidFill>
                    <a:srgbClr val="232323"/>
                  </a:solidFill>
                </a:uFill>
                <a:latin typeface="+mn-lt"/>
                <a:ea typeface="+mn-ea"/>
                <a:cs typeface="+mn-cs"/>
                <a:sym typeface="Gotham"/>
              </a:defRPr>
            </a:pPr>
            <a:r>
              <a:t> Evaluate whether the use of CLE molecular imaging with a fluorescent antibody to Tumor Necrosis Factor (TNF) could </a:t>
            </a:r>
            <a:r>
              <a:rPr b="1"/>
              <a:t>predict therapeutic responses to biological treatment in Crohn’s Disease (CD)</a:t>
            </a:r>
          </a:p>
        </p:txBody>
      </p:sp>
      <p:sp>
        <p:nvSpPr>
          <p:cNvPr id="875" name="Shape 875"/>
          <p:cNvSpPr/>
          <p:nvPr/>
        </p:nvSpPr>
        <p:spPr>
          <a:xfrm>
            <a:off x="571500" y="15621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876" name="Shape 876"/>
          <p:cNvSpPr/>
          <p:nvPr/>
        </p:nvSpPr>
        <p:spPr>
          <a:xfrm>
            <a:off x="558799" y="36449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877" name="Shape 877"/>
          <p:cNvSpPr/>
          <p:nvPr/>
        </p:nvSpPr>
        <p:spPr>
          <a:xfrm>
            <a:off x="520700" y="4318000"/>
            <a:ext cx="9194800" cy="255524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72800" lvl="1" indent="-172800" defTabSz="1092200">
              <a:spcBef>
                <a:spcPts val="1300"/>
              </a:spcBef>
              <a:buClr>
                <a:srgbClr val="58A7DA"/>
              </a:buClr>
              <a:buSzPct val="125000"/>
              <a:buChar char="•"/>
              <a:defRPr sz="2400">
                <a:uFill>
                  <a:solidFill>
                    <a:srgbClr val="FFFFFF"/>
                  </a:solidFill>
                </a:uFill>
                <a:latin typeface="+mn-lt"/>
                <a:ea typeface="+mn-ea"/>
                <a:cs typeface="+mn-cs"/>
                <a:sym typeface="Gotham"/>
              </a:defRPr>
            </a:pPr>
            <a:r>
              <a:t> Single center, prospective observational study in 2 phases</a:t>
            </a:r>
          </a:p>
          <a:p>
            <a:pPr marL="172800" lvl="1" indent="-172800" defTabSz="1092200">
              <a:spcBef>
                <a:spcPts val="1300"/>
              </a:spcBef>
              <a:buClr>
                <a:srgbClr val="58A7DA"/>
              </a:buClr>
              <a:buSzPct val="125000"/>
              <a:buChar char="•"/>
              <a:defRPr sz="2400">
                <a:uFill>
                  <a:solidFill>
                    <a:srgbClr val="FFFFFF"/>
                  </a:solidFill>
                </a:uFill>
                <a:latin typeface="+mn-lt"/>
                <a:ea typeface="+mn-ea"/>
                <a:cs typeface="+mn-cs"/>
                <a:sym typeface="Gotham"/>
              </a:defRPr>
            </a:pPr>
            <a:r>
              <a:t> Quantitative measurement of ex vivo eCLE molecular imaging with fluorescent antibody to TNF</a:t>
            </a:r>
          </a:p>
          <a:p>
            <a:pPr marL="172800" lvl="1" indent="-172800" defTabSz="1092200">
              <a:spcBef>
                <a:spcPts val="1300"/>
              </a:spcBef>
              <a:buClr>
                <a:srgbClr val="58A7DA"/>
              </a:buClr>
              <a:buSzPct val="125000"/>
              <a:buChar char="•"/>
              <a:defRPr sz="2400">
                <a:uFill>
                  <a:solidFill>
                    <a:srgbClr val="FFFFFF"/>
                  </a:solidFill>
                </a:uFill>
                <a:latin typeface="+mn-lt"/>
                <a:ea typeface="+mn-ea"/>
                <a:cs typeface="+mn-cs"/>
                <a:sym typeface="Gotham"/>
              </a:defRPr>
            </a:pPr>
            <a:r>
              <a:t> Quantitative measurement of in vivo molecular imaging of intestinal TNF immune cells on 25 patients with active Crohn’s disease and comparison with the clinical outcome</a:t>
            </a:r>
          </a:p>
        </p:txBody>
      </p:sp>
      <p:sp>
        <p:nvSpPr>
          <p:cNvPr id="878" name="Shape 878"/>
          <p:cNvSpPr/>
          <p:nvPr/>
        </p:nvSpPr>
        <p:spPr>
          <a:xfrm>
            <a:off x="304800" y="8372928"/>
            <a:ext cx="156337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Atreya J. et al. In vivo imaging using fluorescent antibodies to tumor necrosis factor predicts therapeutic response in Crohn’s disease. Nature Medicine, 2014</a:t>
            </a:r>
          </a:p>
        </p:txBody>
      </p:sp>
      <p:sp>
        <p:nvSpPr>
          <p:cNvPr id="879" name="Shape 879"/>
          <p:cNvSpPr>
            <a:spLocks noGrp="1"/>
          </p:cNvSpPr>
          <p:nvPr>
            <p:ph type="sldNum" sz="quarter" idx="2"/>
          </p:nvPr>
        </p:nvSpPr>
        <p:spPr>
          <a:xfrm>
            <a:off x="688673" y="8750300"/>
            <a:ext cx="284430"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45</a:t>
            </a:fld>
            <a:endParaRPr/>
          </a:p>
        </p:txBody>
      </p:sp>
      <p:sp>
        <p:nvSpPr>
          <p:cNvPr id="880" name="Shape 880"/>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Atreya et al. Study on therapeutic response in CD 1/2</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2" name="Atrey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46270" y="5727700"/>
            <a:ext cx="4171930" cy="2692401"/>
          </a:xfrm>
          <a:prstGeom prst="rect">
            <a:avLst/>
          </a:prstGeom>
          <a:ln w="12700">
            <a:miter lim="400000"/>
          </a:ln>
        </p:spPr>
      </p:pic>
      <p:sp>
        <p:nvSpPr>
          <p:cNvPr id="883" name="Shape 883"/>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884" name="Shape 884"/>
          <p:cNvSpPr/>
          <p:nvPr/>
        </p:nvSpPr>
        <p:spPr>
          <a:xfrm>
            <a:off x="546099" y="14859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Results</a:t>
            </a:r>
          </a:p>
        </p:txBody>
      </p:sp>
      <p:sp>
        <p:nvSpPr>
          <p:cNvPr id="885" name="Shape 885"/>
          <p:cNvSpPr>
            <a:spLocks noGrp="1"/>
          </p:cNvSpPr>
          <p:nvPr>
            <p:ph type="sldNum" sz="quarter" idx="2"/>
          </p:nvPr>
        </p:nvSpPr>
        <p:spPr>
          <a:xfrm>
            <a:off x="683339" y="8750300"/>
            <a:ext cx="2897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46</a:t>
            </a:fld>
            <a:endParaRPr/>
          </a:p>
        </p:txBody>
      </p:sp>
      <p:sp>
        <p:nvSpPr>
          <p:cNvPr id="886" name="Shape 886"/>
          <p:cNvSpPr/>
          <p:nvPr/>
        </p:nvSpPr>
        <p:spPr>
          <a:xfrm>
            <a:off x="623124" y="2133600"/>
            <a:ext cx="10388601" cy="3086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spcBef>
                <a:spcPts val="800"/>
              </a:spcBef>
              <a:buClr>
                <a:srgbClr val="58A7DA"/>
              </a:buClr>
              <a:buSzPct val="125000"/>
              <a:buChar char="•"/>
              <a:defRPr sz="2300">
                <a:solidFill>
                  <a:srgbClr val="232323"/>
                </a:solidFill>
                <a:uFill>
                  <a:solidFill>
                    <a:srgbClr val="232323"/>
                  </a:solidFill>
                </a:uFill>
                <a:latin typeface="+mn-lt"/>
                <a:ea typeface="+mn-ea"/>
                <a:cs typeface="+mn-cs"/>
                <a:sym typeface="Gotham"/>
              </a:defRPr>
            </a:pPr>
            <a:r>
              <a:t> Membrane bound tumor necrosis factor (mTNF) were imaged using </a:t>
            </a:r>
            <a:r>
              <a:rPr b="1"/>
              <a:t>fluorescent antibodies to TNF</a:t>
            </a:r>
          </a:p>
          <a:p>
            <a:pPr marL="30963" marR="30963" defTabSz="698500">
              <a:spcBef>
                <a:spcPts val="800"/>
              </a:spcBef>
              <a:buClr>
                <a:srgbClr val="58A7DA"/>
              </a:buClr>
              <a:buSzPct val="125000"/>
              <a:buChar char="•"/>
              <a:defRPr sz="2300">
                <a:solidFill>
                  <a:srgbClr val="232323"/>
                </a:solidFill>
                <a:uFill>
                  <a:solidFill>
                    <a:srgbClr val="232323"/>
                  </a:solidFill>
                </a:uFill>
                <a:latin typeface="+mn-lt"/>
                <a:ea typeface="+mn-ea"/>
                <a:cs typeface="+mn-cs"/>
                <a:sym typeface="Gotham"/>
              </a:defRPr>
            </a:pPr>
            <a:r>
              <a:t>Quantitative analysis of the eCLE images revealed that </a:t>
            </a:r>
            <a:r>
              <a:rPr b="1"/>
              <a:t>CD patients with high amounts of mTNF showed significantly higher short term response rates to therapy</a:t>
            </a:r>
            <a:r>
              <a:t>, compared to patients with low amounts of mTNF</a:t>
            </a:r>
          </a:p>
          <a:p>
            <a:pPr marL="30963" marR="30963" defTabSz="698500">
              <a:spcBef>
                <a:spcPts val="800"/>
              </a:spcBef>
              <a:buClr>
                <a:srgbClr val="58A7DA"/>
              </a:buClr>
              <a:buSzPct val="125000"/>
              <a:buChar char="•"/>
              <a:defRPr sz="2300">
                <a:solidFill>
                  <a:srgbClr val="232323"/>
                </a:solidFill>
                <a:uFill>
                  <a:solidFill>
                    <a:srgbClr val="232323"/>
                  </a:solidFill>
                </a:uFill>
                <a:latin typeface="+mn-lt"/>
                <a:ea typeface="+mn-ea"/>
                <a:cs typeface="+mn-cs"/>
                <a:sym typeface="Gotham"/>
              </a:defRPr>
            </a:pPr>
            <a:r>
              <a:t> This method provides a </a:t>
            </a:r>
            <a:r>
              <a:rPr b="1"/>
              <a:t>sensitivity of 84.6%</a:t>
            </a:r>
            <a:r>
              <a:t> and a </a:t>
            </a:r>
            <a:r>
              <a:rPr b="1"/>
              <a:t>specificity of 91.7%</a:t>
            </a:r>
            <a:r>
              <a:t> for the </a:t>
            </a:r>
            <a:r>
              <a:rPr b="1"/>
              <a:t>prediction of response to adalimumab therapy</a:t>
            </a:r>
            <a:r>
              <a:t>.</a:t>
            </a:r>
          </a:p>
        </p:txBody>
      </p:sp>
      <p:sp>
        <p:nvSpPr>
          <p:cNvPr id="887" name="Shape 887"/>
          <p:cNvSpPr/>
          <p:nvPr/>
        </p:nvSpPr>
        <p:spPr>
          <a:xfrm>
            <a:off x="304800" y="8753928"/>
            <a:ext cx="15633700" cy="22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317500">
              <a:buClr>
                <a:srgbClr val="000000"/>
              </a:buClr>
              <a:defRPr>
                <a:uFill>
                  <a:solidFill>
                    <a:srgbClr val="000000"/>
                  </a:solidFill>
                </a:uFill>
                <a:latin typeface="+mn-lt"/>
                <a:ea typeface="+mn-ea"/>
                <a:cs typeface="+mn-cs"/>
                <a:sym typeface="Gotham"/>
              </a:defRPr>
            </a:lvl1pPr>
          </a:lstStyle>
          <a:p>
            <a:r>
              <a:t>Atreya J. et al. In vivo imaging using fluorescent antibodies to tumor necrosis factor predicts therapeutic response in Crohn’s disease. Nature Medicine, 2014</a:t>
            </a:r>
          </a:p>
        </p:txBody>
      </p:sp>
      <p:sp>
        <p:nvSpPr>
          <p:cNvPr id="888" name="Shape 888"/>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Atreya et al. Study on therapeutic response in CD 1/2</a:t>
            </a:r>
          </a:p>
        </p:txBody>
      </p:sp>
      <p:graphicFrame>
        <p:nvGraphicFramePr>
          <p:cNvPr id="889" name="Chart 889"/>
          <p:cNvGraphicFramePr/>
          <p:nvPr/>
        </p:nvGraphicFramePr>
        <p:xfrm>
          <a:off x="11751335" y="2918579"/>
          <a:ext cx="3891484" cy="3788456"/>
        </p:xfrm>
        <a:graphic>
          <a:graphicData uri="http://schemas.openxmlformats.org/drawingml/2006/chart">
            <c:chart xmlns:c="http://schemas.openxmlformats.org/drawingml/2006/chart" xmlns:r="http://schemas.openxmlformats.org/officeDocument/2006/relationships" r:id="rId3"/>
          </a:graphicData>
        </a:graphic>
      </p:graphicFrame>
      <p:sp>
        <p:nvSpPr>
          <p:cNvPr id="890" name="Shape 890"/>
          <p:cNvSpPr/>
          <p:nvPr/>
        </p:nvSpPr>
        <p:spPr>
          <a:xfrm>
            <a:off x="11715268" y="2229713"/>
            <a:ext cx="4229101" cy="711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469900">
              <a:buClr>
                <a:srgbClr val="000000"/>
              </a:buClr>
              <a:defRPr sz="2000" b="1">
                <a:solidFill>
                  <a:srgbClr val="444444"/>
                </a:solidFill>
                <a:uFill>
                  <a:solidFill>
                    <a:srgbClr val="444444"/>
                  </a:solidFill>
                </a:uFill>
                <a:latin typeface="+mn-lt"/>
                <a:ea typeface="+mn-ea"/>
                <a:cs typeface="+mn-cs"/>
                <a:sym typeface="Gotham"/>
              </a:defRPr>
            </a:lvl1pPr>
          </a:lstStyle>
          <a:p>
            <a:r>
              <a:t>Prediction of therapeutic response in CD patients</a:t>
            </a:r>
          </a:p>
        </p:txBody>
      </p:sp>
      <p:pic>
        <p:nvPicPr>
          <p:cNvPr id="891" name="droppedImage.png"/>
          <p:cNvPicPr>
            <a:picLocks noChangeAspect="1"/>
          </p:cNvPicPr>
          <p:nvPr/>
        </p:nvPicPr>
        <p:blipFill>
          <a:blip r:embed="rId4">
            <a:extLst/>
          </a:blip>
          <a:stretch>
            <a:fillRect/>
          </a:stretch>
        </p:blipFill>
        <p:spPr>
          <a:xfrm>
            <a:off x="4584700" y="2832100"/>
            <a:ext cx="8534400" cy="5588000"/>
          </a:xfrm>
          <a:prstGeom prst="rect">
            <a:avLst/>
          </a:prstGeom>
          <a:ln w="12700">
            <a:miter lim="400000"/>
          </a:ln>
        </p:spPr>
      </p:pic>
      <p:sp>
        <p:nvSpPr>
          <p:cNvPr id="892" name="Shape 892"/>
          <p:cNvSpPr/>
          <p:nvPr/>
        </p:nvSpPr>
        <p:spPr>
          <a:xfrm>
            <a:off x="6096000" y="6477000"/>
            <a:ext cx="5511800" cy="1485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defTabSz="965200">
              <a:lnSpc>
                <a:spcPct val="120000"/>
              </a:lnSpc>
              <a:buClr>
                <a:srgbClr val="000000"/>
              </a:buClr>
              <a:defRPr sz="1700">
                <a:solidFill>
                  <a:srgbClr val="606060"/>
                </a:solidFill>
                <a:uFill>
                  <a:solidFill>
                    <a:srgbClr val="000000"/>
                  </a:solidFill>
                </a:uFill>
                <a:latin typeface="+mj-lt"/>
                <a:ea typeface="+mj-ea"/>
                <a:cs typeface="+mj-cs"/>
                <a:sym typeface="Gotham Medium"/>
              </a:defRPr>
            </a:lvl1pPr>
          </a:lstStyle>
          <a:p>
            <a:r>
              <a:t>Molecular imaging upon topical administration of fluorescent adalimumab to the inflamed gut of patients with Crohn’s disease in vivo yielded specific signals for mTNF+ mucosal cells (arrows)</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159" name="Shape 159"/>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sp>
        <p:nvSpPr>
          <p:cNvPr id="160" name="Shape 160"/>
          <p:cNvSpPr>
            <a:spLocks noGrp="1"/>
          </p:cNvSpPr>
          <p:nvPr>
            <p:ph type="title"/>
          </p:nvPr>
        </p:nvSpPr>
        <p:spPr>
          <a:xfrm>
            <a:off x="495300" y="177800"/>
            <a:ext cx="14884400" cy="901066"/>
          </a:xfrm>
          <a:prstGeom prst="rect">
            <a:avLst/>
          </a:prstGeom>
        </p:spPr>
        <p:txBody>
          <a:bodyPr/>
          <a:lstStyle/>
          <a:p>
            <a:r>
              <a:t>A wealth of applications</a:t>
            </a:r>
          </a:p>
        </p:txBody>
      </p:sp>
      <p:sp>
        <p:nvSpPr>
          <p:cNvPr id="161" name="Shape 161"/>
          <p:cNvSpPr/>
          <p:nvPr/>
        </p:nvSpPr>
        <p:spPr>
          <a:xfrm>
            <a:off x="1117600" y="8750300"/>
            <a:ext cx="11430000" cy="25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65200">
              <a:defRPr i="1">
                <a:solidFill>
                  <a:srgbClr val="606060"/>
                </a:solidFill>
                <a:latin typeface="+mn-lt"/>
                <a:ea typeface="+mn-ea"/>
                <a:cs typeface="+mn-cs"/>
                <a:sym typeface="Gotham"/>
              </a:defRPr>
            </a:lvl1pPr>
          </a:lstStyle>
          <a:p>
            <a:r>
              <a:t>*Images obtained during research and clinical studies - these indications have not been cleared by regulatory authorities</a:t>
            </a:r>
          </a:p>
        </p:txBody>
      </p:sp>
      <p:pic>
        <p:nvPicPr>
          <p:cNvPr id="162" name="Image 161"/>
          <p:cNvPicPr>
            <a:picLocks/>
          </p:cNvPicPr>
          <p:nvPr/>
        </p:nvPicPr>
        <p:blipFill>
          <a:blip r:embed="rId2">
            <a:extLst/>
          </a:blip>
          <a:stretch>
            <a:fillRect/>
          </a:stretch>
        </p:blipFill>
        <p:spPr>
          <a:xfrm>
            <a:off x="5899822" y="1495115"/>
            <a:ext cx="4116966" cy="6863080"/>
          </a:xfrm>
          <a:prstGeom prst="rect">
            <a:avLst/>
          </a:prstGeom>
        </p:spPr>
      </p:pic>
      <p:sp>
        <p:nvSpPr>
          <p:cNvPr id="163" name="Shape 163"/>
          <p:cNvSpPr/>
          <p:nvPr/>
        </p:nvSpPr>
        <p:spPr>
          <a:xfrm>
            <a:off x="8032749" y="1719572"/>
            <a:ext cx="3377183" cy="1"/>
          </a:xfrm>
          <a:prstGeom prst="line">
            <a:avLst/>
          </a:prstGeom>
          <a:ln w="12700">
            <a:solidFill>
              <a:srgbClr val="444444"/>
            </a:solidFill>
            <a:miter lim="400000"/>
            <a:headEnd type="oval"/>
          </a:ln>
        </p:spPr>
        <p:txBody>
          <a:bodyPr lIns="0" tIns="0" rIns="0" bIns="0"/>
          <a:lstStyle/>
          <a:p>
            <a:endParaRPr/>
          </a:p>
        </p:txBody>
      </p:sp>
      <p:sp>
        <p:nvSpPr>
          <p:cNvPr id="164" name="Shape 164"/>
          <p:cNvSpPr/>
          <p:nvPr/>
        </p:nvSpPr>
        <p:spPr>
          <a:xfrm flipV="1">
            <a:off x="8440797" y="2537429"/>
            <a:ext cx="3900281" cy="290375"/>
          </a:xfrm>
          <a:prstGeom prst="line">
            <a:avLst/>
          </a:prstGeom>
          <a:ln w="12700">
            <a:solidFill>
              <a:srgbClr val="444444"/>
            </a:solidFill>
            <a:miter lim="400000"/>
            <a:headEnd type="oval"/>
          </a:ln>
        </p:spPr>
        <p:txBody>
          <a:bodyPr lIns="0" tIns="0" rIns="0" bIns="0"/>
          <a:lstStyle/>
          <a:p>
            <a:endParaRPr/>
          </a:p>
        </p:txBody>
      </p:sp>
      <p:sp>
        <p:nvSpPr>
          <p:cNvPr id="165" name="Shape 165"/>
          <p:cNvSpPr/>
          <p:nvPr/>
        </p:nvSpPr>
        <p:spPr>
          <a:xfrm flipV="1">
            <a:off x="9083894" y="3552603"/>
            <a:ext cx="3946306" cy="242960"/>
          </a:xfrm>
          <a:prstGeom prst="line">
            <a:avLst/>
          </a:prstGeom>
          <a:ln w="12700">
            <a:solidFill>
              <a:srgbClr val="444444"/>
            </a:solidFill>
            <a:miter lim="400000"/>
            <a:headEnd type="oval"/>
          </a:ln>
        </p:spPr>
        <p:txBody>
          <a:bodyPr lIns="0" tIns="0" rIns="0" bIns="0"/>
          <a:lstStyle/>
          <a:p>
            <a:endParaRPr/>
          </a:p>
        </p:txBody>
      </p:sp>
      <p:sp>
        <p:nvSpPr>
          <p:cNvPr id="166" name="Shape 166"/>
          <p:cNvSpPr/>
          <p:nvPr/>
        </p:nvSpPr>
        <p:spPr>
          <a:xfrm flipV="1">
            <a:off x="8578642" y="4747277"/>
            <a:ext cx="4896059" cy="74274"/>
          </a:xfrm>
          <a:prstGeom prst="line">
            <a:avLst/>
          </a:prstGeom>
          <a:ln w="12700">
            <a:solidFill>
              <a:srgbClr val="444444"/>
            </a:solidFill>
            <a:miter lim="400000"/>
            <a:headEnd type="oval"/>
          </a:ln>
        </p:spPr>
        <p:txBody>
          <a:bodyPr lIns="0" tIns="0" rIns="0" bIns="0"/>
          <a:lstStyle/>
          <a:p>
            <a:endParaRPr/>
          </a:p>
        </p:txBody>
      </p:sp>
      <p:sp>
        <p:nvSpPr>
          <p:cNvPr id="167" name="Shape 167"/>
          <p:cNvSpPr/>
          <p:nvPr/>
        </p:nvSpPr>
        <p:spPr>
          <a:xfrm>
            <a:off x="8780083" y="5612994"/>
            <a:ext cx="4241326" cy="262065"/>
          </a:xfrm>
          <a:prstGeom prst="line">
            <a:avLst/>
          </a:prstGeom>
          <a:ln w="12700">
            <a:solidFill>
              <a:srgbClr val="444444"/>
            </a:solidFill>
            <a:miter lim="400000"/>
            <a:headEnd type="oval"/>
          </a:ln>
        </p:spPr>
        <p:txBody>
          <a:bodyPr lIns="0" tIns="0" rIns="0" bIns="0"/>
          <a:lstStyle/>
          <a:p>
            <a:endParaRPr/>
          </a:p>
        </p:txBody>
      </p:sp>
      <p:sp>
        <p:nvSpPr>
          <p:cNvPr id="168" name="Shape 168"/>
          <p:cNvSpPr/>
          <p:nvPr/>
        </p:nvSpPr>
        <p:spPr>
          <a:xfrm>
            <a:off x="8223211" y="6984088"/>
            <a:ext cx="4161134" cy="64434"/>
          </a:xfrm>
          <a:prstGeom prst="line">
            <a:avLst/>
          </a:prstGeom>
          <a:ln w="12700">
            <a:solidFill>
              <a:srgbClr val="444444"/>
            </a:solidFill>
            <a:miter lim="400000"/>
            <a:headEnd type="oval"/>
          </a:ln>
        </p:spPr>
        <p:txBody>
          <a:bodyPr lIns="0" tIns="0" rIns="0" bIns="0"/>
          <a:lstStyle/>
          <a:p>
            <a:endParaRPr/>
          </a:p>
        </p:txBody>
      </p:sp>
      <p:sp>
        <p:nvSpPr>
          <p:cNvPr id="169" name="Shape 169"/>
          <p:cNvSpPr/>
          <p:nvPr/>
        </p:nvSpPr>
        <p:spPr>
          <a:xfrm>
            <a:off x="8032749" y="8011474"/>
            <a:ext cx="3460751" cy="21472"/>
          </a:xfrm>
          <a:prstGeom prst="line">
            <a:avLst/>
          </a:prstGeom>
          <a:ln w="12700">
            <a:solidFill>
              <a:srgbClr val="444444"/>
            </a:solidFill>
            <a:miter lim="400000"/>
            <a:headEnd type="oval"/>
          </a:ln>
        </p:spPr>
        <p:txBody>
          <a:bodyPr lIns="0" tIns="0" rIns="0" bIns="0"/>
          <a:lstStyle/>
          <a:p>
            <a:endParaRPr/>
          </a:p>
        </p:txBody>
      </p:sp>
      <p:sp>
        <p:nvSpPr>
          <p:cNvPr id="170" name="Shape 170"/>
          <p:cNvSpPr/>
          <p:nvPr/>
        </p:nvSpPr>
        <p:spPr>
          <a:xfrm flipH="1" flipV="1">
            <a:off x="4021878" y="1759563"/>
            <a:ext cx="3912854" cy="1618496"/>
          </a:xfrm>
          <a:prstGeom prst="line">
            <a:avLst/>
          </a:prstGeom>
          <a:ln w="12700">
            <a:solidFill>
              <a:srgbClr val="444444"/>
            </a:solidFill>
            <a:miter lim="400000"/>
            <a:headEnd type="oval"/>
          </a:ln>
        </p:spPr>
        <p:txBody>
          <a:bodyPr lIns="0" tIns="0" rIns="0" bIns="0"/>
          <a:lstStyle/>
          <a:p>
            <a:endParaRPr/>
          </a:p>
        </p:txBody>
      </p:sp>
      <p:sp>
        <p:nvSpPr>
          <p:cNvPr id="171" name="Shape 171"/>
          <p:cNvSpPr/>
          <p:nvPr/>
        </p:nvSpPr>
        <p:spPr>
          <a:xfrm flipH="1" flipV="1">
            <a:off x="3110864" y="2536603"/>
            <a:ext cx="5317938" cy="2148627"/>
          </a:xfrm>
          <a:prstGeom prst="line">
            <a:avLst/>
          </a:prstGeom>
          <a:ln w="12700">
            <a:solidFill>
              <a:srgbClr val="444444"/>
            </a:solidFill>
            <a:miter lim="400000"/>
            <a:headEnd type="oval"/>
          </a:ln>
        </p:spPr>
        <p:txBody>
          <a:bodyPr lIns="0" tIns="0" rIns="0" bIns="0"/>
          <a:lstStyle/>
          <a:p>
            <a:endParaRPr/>
          </a:p>
        </p:txBody>
      </p:sp>
      <p:sp>
        <p:nvSpPr>
          <p:cNvPr id="172" name="Shape 172"/>
          <p:cNvSpPr/>
          <p:nvPr/>
        </p:nvSpPr>
        <p:spPr>
          <a:xfrm flipH="1" flipV="1">
            <a:off x="2657515" y="3710672"/>
            <a:ext cx="5023479" cy="1101959"/>
          </a:xfrm>
          <a:prstGeom prst="line">
            <a:avLst/>
          </a:prstGeom>
          <a:ln w="12700">
            <a:solidFill>
              <a:srgbClr val="444444"/>
            </a:solidFill>
            <a:miter lim="400000"/>
            <a:headEnd type="oval"/>
          </a:ln>
        </p:spPr>
        <p:txBody>
          <a:bodyPr lIns="0" tIns="0" rIns="0" bIns="0"/>
          <a:lstStyle/>
          <a:p>
            <a:endParaRPr/>
          </a:p>
        </p:txBody>
      </p:sp>
      <p:sp>
        <p:nvSpPr>
          <p:cNvPr id="173" name="Shape 173"/>
          <p:cNvSpPr/>
          <p:nvPr/>
        </p:nvSpPr>
        <p:spPr>
          <a:xfrm flipH="1" flipV="1">
            <a:off x="2222024" y="4747250"/>
            <a:ext cx="5127961" cy="227520"/>
          </a:xfrm>
          <a:prstGeom prst="line">
            <a:avLst/>
          </a:prstGeom>
          <a:ln w="12700">
            <a:solidFill>
              <a:srgbClr val="444444"/>
            </a:solidFill>
            <a:miter lim="400000"/>
            <a:headEnd type="oval"/>
          </a:ln>
        </p:spPr>
        <p:txBody>
          <a:bodyPr lIns="0" tIns="0" rIns="0" bIns="0"/>
          <a:lstStyle/>
          <a:p>
            <a:endParaRPr/>
          </a:p>
        </p:txBody>
      </p:sp>
      <p:sp>
        <p:nvSpPr>
          <p:cNvPr id="174" name="Shape 174"/>
          <p:cNvSpPr/>
          <p:nvPr/>
        </p:nvSpPr>
        <p:spPr>
          <a:xfrm flipH="1">
            <a:off x="2425700" y="5766100"/>
            <a:ext cx="5295799" cy="83520"/>
          </a:xfrm>
          <a:prstGeom prst="line">
            <a:avLst/>
          </a:prstGeom>
          <a:ln w="12700">
            <a:solidFill>
              <a:srgbClr val="444444"/>
            </a:solidFill>
            <a:miter lim="400000"/>
            <a:headEnd type="oval"/>
          </a:ln>
        </p:spPr>
        <p:txBody>
          <a:bodyPr lIns="0" tIns="0" rIns="0" bIns="0"/>
          <a:lstStyle/>
          <a:p>
            <a:endParaRPr/>
          </a:p>
        </p:txBody>
      </p:sp>
      <p:sp>
        <p:nvSpPr>
          <p:cNvPr id="175" name="Shape 175"/>
          <p:cNvSpPr/>
          <p:nvPr/>
        </p:nvSpPr>
        <p:spPr>
          <a:xfrm flipH="1">
            <a:off x="3116580" y="6349537"/>
            <a:ext cx="3747208" cy="592544"/>
          </a:xfrm>
          <a:prstGeom prst="line">
            <a:avLst/>
          </a:prstGeom>
          <a:ln w="12700">
            <a:solidFill>
              <a:srgbClr val="444444"/>
            </a:solidFill>
            <a:miter lim="400000"/>
            <a:headEnd type="oval"/>
          </a:ln>
        </p:spPr>
        <p:txBody>
          <a:bodyPr lIns="0" tIns="0" rIns="0" bIns="0"/>
          <a:lstStyle/>
          <a:p>
            <a:endParaRPr/>
          </a:p>
        </p:txBody>
      </p:sp>
      <p:sp>
        <p:nvSpPr>
          <p:cNvPr id="176" name="Shape 176"/>
          <p:cNvSpPr/>
          <p:nvPr/>
        </p:nvSpPr>
        <p:spPr>
          <a:xfrm flipH="1">
            <a:off x="4174623" y="7158359"/>
            <a:ext cx="3916655" cy="804782"/>
          </a:xfrm>
          <a:prstGeom prst="line">
            <a:avLst/>
          </a:prstGeom>
          <a:ln w="12700">
            <a:solidFill>
              <a:srgbClr val="444444"/>
            </a:solidFill>
            <a:miter lim="400000"/>
            <a:headEnd type="oval"/>
          </a:ln>
        </p:spPr>
        <p:txBody>
          <a:bodyPr lIns="0" tIns="0" rIns="0" bIns="0"/>
          <a:lstStyle/>
          <a:p>
            <a:endParaRPr/>
          </a:p>
        </p:txBody>
      </p:sp>
      <p:sp>
        <p:nvSpPr>
          <p:cNvPr id="177" name="Shape 177"/>
          <p:cNvSpPr/>
          <p:nvPr/>
        </p:nvSpPr>
        <p:spPr>
          <a:xfrm rot="21600000">
            <a:off x="13842919" y="3281634"/>
            <a:ext cx="1231901" cy="368301"/>
          </a:xfrm>
          <a:prstGeom prst="rect">
            <a:avLst/>
          </a:prstGeom>
          <a:extLst>
            <a:ext uri="{C572A759-6A51-4108-AA02-DFA0A04FC94B}">
              <ma14:wrappingTextBoxFlag xmlns:ma14="http://schemas.microsoft.com/office/mac/drawingml/2011/main" val="1"/>
            </a:ext>
          </a:extLst>
        </p:spPr>
        <p:txBody>
          <a:bodyPr lIns="0" tIns="0" rIns="0" bIns="0"/>
          <a:lstStyle>
            <a:lvl1pPr marL="91261" algn="ctr" defTabSz="1917700">
              <a:spcBef>
                <a:spcPts val="2300"/>
              </a:spcBef>
              <a:buClr>
                <a:srgbClr val="6C6C6C"/>
              </a:buClr>
              <a:tabLst>
                <a:tab pos="76200" algn="l"/>
                <a:tab pos="1955800" algn="l"/>
                <a:tab pos="3810000" algn="l"/>
                <a:tab pos="5715000" algn="l"/>
                <a:tab pos="7569200" algn="l"/>
                <a:tab pos="9448800" algn="l"/>
                <a:tab pos="11366500" algn="l"/>
                <a:tab pos="13233400" algn="l"/>
                <a:tab pos="15100300" algn="l"/>
                <a:tab pos="16992600" algn="l"/>
                <a:tab pos="18846800" algn="l"/>
                <a:tab pos="20726400" algn="l"/>
              </a:tabLst>
              <a:defRPr sz="1800" b="1">
                <a:solidFill>
                  <a:srgbClr val="606060"/>
                </a:solidFill>
                <a:uFill>
                  <a:solidFill>
                    <a:srgbClr val="606060"/>
                  </a:solidFill>
                </a:uFill>
                <a:latin typeface="+mn-lt"/>
                <a:ea typeface="+mn-ea"/>
                <a:cs typeface="+mn-cs"/>
                <a:sym typeface="Gotham"/>
              </a:defRPr>
            </a:lvl1pPr>
          </a:lstStyle>
          <a:p>
            <a:r>
              <a:t>Alveoli</a:t>
            </a:r>
          </a:p>
        </p:txBody>
      </p:sp>
      <p:sp>
        <p:nvSpPr>
          <p:cNvPr id="178" name="Shape 178"/>
          <p:cNvSpPr/>
          <p:nvPr/>
        </p:nvSpPr>
        <p:spPr>
          <a:xfrm rot="21600000">
            <a:off x="12966699" y="2273300"/>
            <a:ext cx="1524001" cy="355601"/>
          </a:xfrm>
          <a:prstGeom prst="rect">
            <a:avLst/>
          </a:prstGeom>
          <a:extLst>
            <a:ext uri="{C572A759-6A51-4108-AA02-DFA0A04FC94B}">
              <ma14:wrappingTextBoxFlag xmlns:ma14="http://schemas.microsoft.com/office/mac/drawingml/2011/main" val="1"/>
            </a:ext>
          </a:extLst>
        </p:spPr>
        <p:txBody>
          <a:bodyPr lIns="0" tIns="0" rIns="0" bIns="0"/>
          <a:lstStyle>
            <a:lvl1pPr marL="91261" algn="ctr" defTabSz="1917700">
              <a:spcBef>
                <a:spcPts val="2300"/>
              </a:spcBef>
              <a:buClr>
                <a:srgbClr val="6C6C6C"/>
              </a:buClr>
              <a:tabLst>
                <a:tab pos="76200" algn="l"/>
                <a:tab pos="1955800" algn="l"/>
                <a:tab pos="3810000" algn="l"/>
                <a:tab pos="5715000" algn="l"/>
                <a:tab pos="7569200" algn="l"/>
                <a:tab pos="9448800" algn="l"/>
                <a:tab pos="11366500" algn="l"/>
                <a:tab pos="13233400" algn="l"/>
                <a:tab pos="15100300" algn="l"/>
                <a:tab pos="16992600" algn="l"/>
                <a:tab pos="18846800" algn="l"/>
                <a:tab pos="20726400" algn="l"/>
              </a:tabLst>
              <a:defRPr sz="1800" b="1">
                <a:solidFill>
                  <a:srgbClr val="606060"/>
                </a:solidFill>
                <a:uFill>
                  <a:solidFill>
                    <a:srgbClr val="606060"/>
                  </a:solidFill>
                </a:uFill>
                <a:latin typeface="+mn-lt"/>
                <a:ea typeface="+mn-ea"/>
                <a:cs typeface="+mn-cs"/>
                <a:sym typeface="Gotham"/>
              </a:defRPr>
            </a:lvl1pPr>
          </a:lstStyle>
          <a:p>
            <a:r>
              <a:t>Bronchi</a:t>
            </a:r>
          </a:p>
        </p:txBody>
      </p:sp>
      <p:sp>
        <p:nvSpPr>
          <p:cNvPr id="179" name="Shape 179"/>
          <p:cNvSpPr/>
          <p:nvPr/>
        </p:nvSpPr>
        <p:spPr>
          <a:xfrm rot="21600000">
            <a:off x="12179299" y="1320800"/>
            <a:ext cx="1320801" cy="381001"/>
          </a:xfrm>
          <a:prstGeom prst="rect">
            <a:avLst/>
          </a:prstGeom>
          <a:extLst>
            <a:ext uri="{C572A759-6A51-4108-AA02-DFA0A04FC94B}">
              <ma14:wrappingTextBoxFlag xmlns:ma14="http://schemas.microsoft.com/office/mac/drawingml/2011/main" val="1"/>
            </a:ext>
          </a:extLst>
        </p:spPr>
        <p:txBody>
          <a:bodyPr lIns="0" tIns="0" rIns="0" bIns="0"/>
          <a:lstStyle>
            <a:lvl1pPr marL="91261" algn="ctr" defTabSz="1917700">
              <a:spcBef>
                <a:spcPts val="2300"/>
              </a:spcBef>
              <a:buClr>
                <a:srgbClr val="6C6C6C"/>
              </a:buClr>
              <a:tabLst>
                <a:tab pos="76200" algn="l"/>
                <a:tab pos="1955800" algn="l"/>
                <a:tab pos="3810000" algn="l"/>
                <a:tab pos="5715000" algn="l"/>
                <a:tab pos="7569200" algn="l"/>
                <a:tab pos="9448800" algn="l"/>
                <a:tab pos="11366500" algn="l"/>
                <a:tab pos="13233400" algn="l"/>
                <a:tab pos="15100300" algn="l"/>
                <a:tab pos="16992600" algn="l"/>
                <a:tab pos="18846800" algn="l"/>
                <a:tab pos="20726400" algn="l"/>
              </a:tabLst>
              <a:defRPr sz="1800" b="1">
                <a:solidFill>
                  <a:srgbClr val="606060"/>
                </a:solidFill>
                <a:uFill>
                  <a:solidFill>
                    <a:srgbClr val="606060"/>
                  </a:solidFill>
                </a:uFill>
                <a:latin typeface="+mn-lt"/>
                <a:ea typeface="+mn-ea"/>
                <a:cs typeface="+mn-cs"/>
                <a:sym typeface="Gotham"/>
              </a:defRPr>
            </a:lvl1pPr>
          </a:lstStyle>
          <a:p>
            <a:r>
              <a:t>Thyroid*</a:t>
            </a:r>
          </a:p>
        </p:txBody>
      </p:sp>
      <p:sp>
        <p:nvSpPr>
          <p:cNvPr id="180" name="Shape 180"/>
          <p:cNvSpPr/>
          <p:nvPr/>
        </p:nvSpPr>
        <p:spPr>
          <a:xfrm rot="21600000">
            <a:off x="14046200" y="4546600"/>
            <a:ext cx="1625601" cy="533401"/>
          </a:xfrm>
          <a:prstGeom prst="rect">
            <a:avLst/>
          </a:prstGeom>
          <a:extLst>
            <a:ext uri="{C572A759-6A51-4108-AA02-DFA0A04FC94B}">
              <ma14:wrappingTextBoxFlag xmlns:ma14="http://schemas.microsoft.com/office/mac/drawingml/2011/main" val="1"/>
            </a:ext>
          </a:extLst>
        </p:spPr>
        <p:txBody>
          <a:bodyPr lIns="0" tIns="0" rIns="0" bIns="0"/>
          <a:lstStyle>
            <a:lvl1pPr marL="91261" algn="ctr" defTabSz="1917700">
              <a:spcBef>
                <a:spcPts val="2300"/>
              </a:spcBef>
              <a:buClr>
                <a:srgbClr val="6C6C6C"/>
              </a:buClr>
              <a:tabLst>
                <a:tab pos="76200" algn="l"/>
                <a:tab pos="1955800" algn="l"/>
                <a:tab pos="3810000" algn="l"/>
                <a:tab pos="5715000" algn="l"/>
                <a:tab pos="7569200" algn="l"/>
                <a:tab pos="9448800" algn="l"/>
                <a:tab pos="11366500" algn="l"/>
                <a:tab pos="13233400" algn="l"/>
                <a:tab pos="15100300" algn="l"/>
                <a:tab pos="16992600" algn="l"/>
                <a:tab pos="18846800" algn="l"/>
                <a:tab pos="20726400" algn="l"/>
              </a:tabLst>
              <a:defRPr sz="1800" b="1">
                <a:solidFill>
                  <a:srgbClr val="606060"/>
                </a:solidFill>
                <a:uFill>
                  <a:solidFill>
                    <a:srgbClr val="606060"/>
                  </a:solidFill>
                </a:uFill>
                <a:latin typeface="+mn-lt"/>
                <a:ea typeface="+mn-ea"/>
                <a:cs typeface="+mn-cs"/>
                <a:sym typeface="Gotham"/>
              </a:defRPr>
            </a:lvl1pPr>
          </a:lstStyle>
          <a:p>
            <a:r>
              <a:t>Pancreas</a:t>
            </a:r>
          </a:p>
        </p:txBody>
      </p:sp>
      <p:sp>
        <p:nvSpPr>
          <p:cNvPr id="181" name="Shape 181"/>
          <p:cNvSpPr/>
          <p:nvPr/>
        </p:nvSpPr>
        <p:spPr>
          <a:xfrm rot="21600000">
            <a:off x="13868400" y="5753100"/>
            <a:ext cx="1968501" cy="635001"/>
          </a:xfrm>
          <a:prstGeom prst="rect">
            <a:avLst/>
          </a:prstGeom>
          <a:extLst>
            <a:ext uri="{C572A759-6A51-4108-AA02-DFA0A04FC94B}">
              <ma14:wrappingTextBoxFlag xmlns:ma14="http://schemas.microsoft.com/office/mac/drawingml/2011/main" val="1"/>
            </a:ext>
          </a:extLst>
        </p:spPr>
        <p:txBody>
          <a:bodyPr lIns="0" tIns="0" rIns="0" bIns="0"/>
          <a:lstStyle>
            <a:lvl1pPr marL="91261" algn="ctr" defTabSz="1917700">
              <a:spcBef>
                <a:spcPts val="2300"/>
              </a:spcBef>
              <a:buClr>
                <a:srgbClr val="6C6C6C"/>
              </a:buClr>
              <a:tabLst>
                <a:tab pos="76200" algn="l"/>
                <a:tab pos="1955800" algn="l"/>
                <a:tab pos="3810000" algn="l"/>
                <a:tab pos="5715000" algn="l"/>
                <a:tab pos="7569200" algn="l"/>
                <a:tab pos="9448800" algn="l"/>
                <a:tab pos="11366500" algn="l"/>
                <a:tab pos="13233400" algn="l"/>
                <a:tab pos="15100300" algn="l"/>
                <a:tab pos="16992600" algn="l"/>
                <a:tab pos="18846800" algn="l"/>
                <a:tab pos="20726400" algn="l"/>
              </a:tabLst>
              <a:defRPr sz="1800" b="1">
                <a:solidFill>
                  <a:srgbClr val="606060"/>
                </a:solidFill>
                <a:uFill>
                  <a:solidFill>
                    <a:srgbClr val="606060"/>
                  </a:solidFill>
                </a:uFill>
                <a:latin typeface="+mn-lt"/>
                <a:ea typeface="+mn-ea"/>
                <a:cs typeface="+mn-cs"/>
                <a:sym typeface="Gotham"/>
              </a:defRPr>
            </a:lvl1pPr>
          </a:lstStyle>
          <a:p>
            <a:r>
              <a:t>Upper urinary tract</a:t>
            </a:r>
          </a:p>
        </p:txBody>
      </p:sp>
      <p:sp>
        <p:nvSpPr>
          <p:cNvPr id="182" name="Shape 182"/>
          <p:cNvSpPr/>
          <p:nvPr/>
        </p:nvSpPr>
        <p:spPr>
          <a:xfrm rot="21600000">
            <a:off x="12953999" y="6997700"/>
            <a:ext cx="1968501" cy="279401"/>
          </a:xfrm>
          <a:prstGeom prst="rect">
            <a:avLst/>
          </a:prstGeom>
          <a:extLst>
            <a:ext uri="{C572A759-6A51-4108-AA02-DFA0A04FC94B}">
              <ma14:wrappingTextBoxFlag xmlns:ma14="http://schemas.microsoft.com/office/mac/drawingml/2011/main" val="1"/>
            </a:ext>
          </a:extLst>
        </p:spPr>
        <p:txBody>
          <a:bodyPr lIns="0" tIns="0" rIns="0" bIns="0"/>
          <a:lstStyle>
            <a:lvl1pPr marL="91261" algn="ctr" defTabSz="1917700">
              <a:spcBef>
                <a:spcPts val="2300"/>
              </a:spcBef>
              <a:buClr>
                <a:srgbClr val="6C6C6C"/>
              </a:buClr>
              <a:tabLst>
                <a:tab pos="76200" algn="l"/>
                <a:tab pos="1955800" algn="l"/>
                <a:tab pos="3810000" algn="l"/>
                <a:tab pos="5715000" algn="l"/>
                <a:tab pos="7569200" algn="l"/>
                <a:tab pos="9448800" algn="l"/>
                <a:tab pos="11366500" algn="l"/>
                <a:tab pos="13233400" algn="l"/>
                <a:tab pos="15100300" algn="l"/>
                <a:tab pos="16992600" algn="l"/>
                <a:tab pos="18846800" algn="l"/>
                <a:tab pos="20726400" algn="l"/>
              </a:tabLst>
              <a:defRPr sz="1800" b="1">
                <a:solidFill>
                  <a:srgbClr val="606060"/>
                </a:solidFill>
                <a:uFill>
                  <a:solidFill>
                    <a:srgbClr val="606060"/>
                  </a:solidFill>
                </a:uFill>
                <a:latin typeface="+mn-lt"/>
                <a:ea typeface="+mn-ea"/>
                <a:cs typeface="+mn-cs"/>
                <a:sym typeface="Gotham"/>
              </a:defRPr>
            </a:lvl1pPr>
          </a:lstStyle>
          <a:p>
            <a:r>
              <a:t>Bladder</a:t>
            </a:r>
          </a:p>
        </p:txBody>
      </p:sp>
      <p:sp>
        <p:nvSpPr>
          <p:cNvPr id="183" name="Shape 183"/>
          <p:cNvSpPr/>
          <p:nvPr/>
        </p:nvSpPr>
        <p:spPr>
          <a:xfrm rot="21600000">
            <a:off x="12204699" y="8166100"/>
            <a:ext cx="1968501" cy="279401"/>
          </a:xfrm>
          <a:prstGeom prst="rect">
            <a:avLst/>
          </a:prstGeom>
          <a:extLst>
            <a:ext uri="{C572A759-6A51-4108-AA02-DFA0A04FC94B}">
              <ma14:wrappingTextBoxFlag xmlns:ma14="http://schemas.microsoft.com/office/mac/drawingml/2011/main" val="1"/>
            </a:ext>
          </a:extLst>
        </p:spPr>
        <p:txBody>
          <a:bodyPr lIns="0" tIns="0" rIns="0" bIns="0"/>
          <a:lstStyle>
            <a:lvl1pPr marL="91261" algn="ctr" defTabSz="1917700">
              <a:spcBef>
                <a:spcPts val="2300"/>
              </a:spcBef>
              <a:buClr>
                <a:srgbClr val="6C6C6C"/>
              </a:buClr>
              <a:tabLst>
                <a:tab pos="76200" algn="l"/>
                <a:tab pos="1955800" algn="l"/>
                <a:tab pos="3810000" algn="l"/>
                <a:tab pos="5715000" algn="l"/>
                <a:tab pos="7569200" algn="l"/>
                <a:tab pos="9448800" algn="l"/>
                <a:tab pos="11366500" algn="l"/>
                <a:tab pos="13233400" algn="l"/>
                <a:tab pos="15100300" algn="l"/>
                <a:tab pos="16992600" algn="l"/>
                <a:tab pos="18846800" algn="l"/>
                <a:tab pos="20726400" algn="l"/>
              </a:tabLst>
              <a:defRPr sz="1800" b="1">
                <a:solidFill>
                  <a:srgbClr val="606060"/>
                </a:solidFill>
                <a:uFill>
                  <a:solidFill>
                    <a:srgbClr val="606060"/>
                  </a:solidFill>
                </a:uFill>
                <a:latin typeface="+mn-lt"/>
                <a:ea typeface="+mn-ea"/>
                <a:cs typeface="+mn-cs"/>
                <a:sym typeface="Gotham"/>
              </a:defRPr>
            </a:lvl1pPr>
          </a:lstStyle>
          <a:p>
            <a:r>
              <a:t>Cervix*</a:t>
            </a:r>
          </a:p>
        </p:txBody>
      </p:sp>
      <p:sp>
        <p:nvSpPr>
          <p:cNvPr id="184" name="Shape 184"/>
          <p:cNvSpPr/>
          <p:nvPr/>
        </p:nvSpPr>
        <p:spPr>
          <a:xfrm rot="21600000">
            <a:off x="1892299" y="1397000"/>
            <a:ext cx="1536702" cy="355601"/>
          </a:xfrm>
          <a:prstGeom prst="rect">
            <a:avLst/>
          </a:prstGeom>
          <a:extLst>
            <a:ext uri="{C572A759-6A51-4108-AA02-DFA0A04FC94B}">
              <ma14:wrappingTextBoxFlag xmlns:ma14="http://schemas.microsoft.com/office/mac/drawingml/2011/main" val="1"/>
            </a:ext>
          </a:extLst>
        </p:spPr>
        <p:txBody>
          <a:bodyPr lIns="0" tIns="0" rIns="0" bIns="0"/>
          <a:lstStyle>
            <a:lvl1pPr marL="91261" algn="ctr" defTabSz="1917700">
              <a:spcBef>
                <a:spcPts val="2300"/>
              </a:spcBef>
              <a:buClr>
                <a:srgbClr val="6C6C6C"/>
              </a:buClr>
              <a:tabLst>
                <a:tab pos="76200" algn="l"/>
                <a:tab pos="1955800" algn="l"/>
                <a:tab pos="3810000" algn="l"/>
                <a:tab pos="5715000" algn="l"/>
                <a:tab pos="7569200" algn="l"/>
                <a:tab pos="9448800" algn="l"/>
                <a:tab pos="11366500" algn="l"/>
                <a:tab pos="13233400" algn="l"/>
                <a:tab pos="15100300" algn="l"/>
                <a:tab pos="16992600" algn="l"/>
                <a:tab pos="18846800" algn="l"/>
                <a:tab pos="20726400" algn="l"/>
              </a:tabLst>
              <a:defRPr sz="1800" b="1">
                <a:solidFill>
                  <a:srgbClr val="606060"/>
                </a:solidFill>
                <a:uFill>
                  <a:solidFill>
                    <a:srgbClr val="606060"/>
                  </a:solidFill>
                </a:uFill>
                <a:latin typeface="+mn-lt"/>
                <a:ea typeface="+mn-ea"/>
                <a:cs typeface="+mn-cs"/>
                <a:sym typeface="Gotham"/>
              </a:defRPr>
            </a:lvl1pPr>
          </a:lstStyle>
          <a:p>
            <a:r>
              <a:t>Esophagus</a:t>
            </a:r>
          </a:p>
        </p:txBody>
      </p:sp>
      <p:sp>
        <p:nvSpPr>
          <p:cNvPr id="185" name="Shape 185"/>
          <p:cNvSpPr/>
          <p:nvPr/>
        </p:nvSpPr>
        <p:spPr>
          <a:xfrm rot="21600000">
            <a:off x="977899" y="2374900"/>
            <a:ext cx="1320802" cy="203201"/>
          </a:xfrm>
          <a:prstGeom prst="rect">
            <a:avLst/>
          </a:prstGeom>
          <a:extLst>
            <a:ext uri="{C572A759-6A51-4108-AA02-DFA0A04FC94B}">
              <ma14:wrappingTextBoxFlag xmlns:ma14="http://schemas.microsoft.com/office/mac/drawingml/2011/main" val="1"/>
            </a:ext>
          </a:extLst>
        </p:spPr>
        <p:txBody>
          <a:bodyPr lIns="0" tIns="0" rIns="0" bIns="0"/>
          <a:lstStyle>
            <a:lvl1pPr marL="91261" algn="ctr" defTabSz="1917700">
              <a:spcBef>
                <a:spcPts val="2300"/>
              </a:spcBef>
              <a:buClr>
                <a:srgbClr val="6C6C6C"/>
              </a:buClr>
              <a:tabLst>
                <a:tab pos="76200" algn="l"/>
                <a:tab pos="1955800" algn="l"/>
                <a:tab pos="3810000" algn="l"/>
                <a:tab pos="5715000" algn="l"/>
                <a:tab pos="7569200" algn="l"/>
                <a:tab pos="9448800" algn="l"/>
                <a:tab pos="11366500" algn="l"/>
                <a:tab pos="13233400" algn="l"/>
                <a:tab pos="15100300" algn="l"/>
                <a:tab pos="16992600" algn="l"/>
                <a:tab pos="18846800" algn="l"/>
                <a:tab pos="20726400" algn="l"/>
              </a:tabLst>
              <a:defRPr sz="1800" b="1">
                <a:solidFill>
                  <a:srgbClr val="606060"/>
                </a:solidFill>
                <a:uFill>
                  <a:solidFill>
                    <a:srgbClr val="606060"/>
                  </a:solidFill>
                </a:uFill>
                <a:latin typeface="+mn-lt"/>
                <a:ea typeface="+mn-ea"/>
                <a:cs typeface="+mn-cs"/>
                <a:sym typeface="Gotham"/>
              </a:defRPr>
            </a:lvl1pPr>
          </a:lstStyle>
          <a:p>
            <a:r>
              <a:t>Stomach</a:t>
            </a:r>
          </a:p>
        </p:txBody>
      </p:sp>
      <p:sp>
        <p:nvSpPr>
          <p:cNvPr id="186" name="Shape 186"/>
          <p:cNvSpPr/>
          <p:nvPr/>
        </p:nvSpPr>
        <p:spPr>
          <a:xfrm rot="21600000">
            <a:off x="126999" y="3213100"/>
            <a:ext cx="1536702" cy="838201"/>
          </a:xfrm>
          <a:prstGeom prst="rect">
            <a:avLst/>
          </a:prstGeom>
          <a:extLst>
            <a:ext uri="{C572A759-6A51-4108-AA02-DFA0A04FC94B}">
              <ma14:wrappingTextBoxFlag xmlns:ma14="http://schemas.microsoft.com/office/mac/drawingml/2011/main" val="1"/>
            </a:ext>
          </a:extLst>
        </p:spPr>
        <p:txBody>
          <a:bodyPr lIns="0" tIns="0" rIns="0" bIns="0"/>
          <a:lstStyle>
            <a:lvl1pPr marL="91261" algn="ctr" defTabSz="1917700">
              <a:spcBef>
                <a:spcPts val="2300"/>
              </a:spcBef>
              <a:buClr>
                <a:srgbClr val="6C6C6C"/>
              </a:buClr>
              <a:tabLst>
                <a:tab pos="76200" algn="l"/>
                <a:tab pos="1955800" algn="l"/>
                <a:tab pos="3810000" algn="l"/>
                <a:tab pos="5715000" algn="l"/>
                <a:tab pos="7569200" algn="l"/>
                <a:tab pos="9448800" algn="l"/>
                <a:tab pos="11366500" algn="l"/>
                <a:tab pos="13233400" algn="l"/>
                <a:tab pos="15100300" algn="l"/>
                <a:tab pos="16992600" algn="l"/>
                <a:tab pos="18846800" algn="l"/>
                <a:tab pos="20726400" algn="l"/>
              </a:tabLst>
              <a:defRPr sz="1800" b="1">
                <a:solidFill>
                  <a:srgbClr val="606060"/>
                </a:solidFill>
                <a:uFill>
                  <a:solidFill>
                    <a:srgbClr val="606060"/>
                  </a:solidFill>
                </a:uFill>
                <a:latin typeface="+mn-lt"/>
                <a:ea typeface="+mn-ea"/>
                <a:cs typeface="+mn-cs"/>
                <a:sym typeface="Gotham"/>
              </a:defRPr>
            </a:lvl1pPr>
          </a:lstStyle>
          <a:p>
            <a:r>
              <a:t>Bilio-pancreatic ducts</a:t>
            </a:r>
          </a:p>
        </p:txBody>
      </p:sp>
      <p:sp>
        <p:nvSpPr>
          <p:cNvPr id="187" name="Shape 187"/>
          <p:cNvSpPr/>
          <p:nvPr/>
        </p:nvSpPr>
        <p:spPr>
          <a:xfrm rot="21600000">
            <a:off x="228599" y="4838700"/>
            <a:ext cx="1320802" cy="203201"/>
          </a:xfrm>
          <a:prstGeom prst="rect">
            <a:avLst/>
          </a:prstGeom>
          <a:extLst>
            <a:ext uri="{C572A759-6A51-4108-AA02-DFA0A04FC94B}">
              <ma14:wrappingTextBoxFlag xmlns:ma14="http://schemas.microsoft.com/office/mac/drawingml/2011/main" val="1"/>
            </a:ext>
          </a:extLst>
        </p:spPr>
        <p:txBody>
          <a:bodyPr lIns="0" tIns="0" rIns="0" bIns="0"/>
          <a:lstStyle>
            <a:lvl1pPr marL="91261" algn="ctr" defTabSz="1917700">
              <a:spcBef>
                <a:spcPts val="2300"/>
              </a:spcBef>
              <a:buClr>
                <a:srgbClr val="6C6C6C"/>
              </a:buClr>
              <a:tabLst>
                <a:tab pos="76200" algn="l"/>
                <a:tab pos="1955800" algn="l"/>
                <a:tab pos="3810000" algn="l"/>
                <a:tab pos="5715000" algn="l"/>
                <a:tab pos="7569200" algn="l"/>
                <a:tab pos="9448800" algn="l"/>
                <a:tab pos="11366500" algn="l"/>
                <a:tab pos="13233400" algn="l"/>
                <a:tab pos="15100300" algn="l"/>
                <a:tab pos="16992600" algn="l"/>
                <a:tab pos="18846800" algn="l"/>
                <a:tab pos="20726400" algn="l"/>
              </a:tabLst>
              <a:defRPr sz="1800" b="1">
                <a:solidFill>
                  <a:srgbClr val="606060"/>
                </a:solidFill>
                <a:uFill>
                  <a:solidFill>
                    <a:srgbClr val="606060"/>
                  </a:solidFill>
                </a:uFill>
                <a:latin typeface="+mn-lt"/>
                <a:ea typeface="+mn-ea"/>
                <a:cs typeface="+mn-cs"/>
                <a:sym typeface="Gotham"/>
              </a:defRPr>
            </a:lvl1pPr>
          </a:lstStyle>
          <a:p>
            <a:r>
              <a:t>Liver*</a:t>
            </a:r>
          </a:p>
        </p:txBody>
      </p:sp>
      <p:sp>
        <p:nvSpPr>
          <p:cNvPr id="188" name="Shape 188"/>
          <p:cNvSpPr/>
          <p:nvPr/>
        </p:nvSpPr>
        <p:spPr>
          <a:xfrm rot="21600000">
            <a:off x="279399" y="5727700"/>
            <a:ext cx="1485902" cy="673101"/>
          </a:xfrm>
          <a:prstGeom prst="rect">
            <a:avLst/>
          </a:prstGeom>
          <a:extLst>
            <a:ext uri="{C572A759-6A51-4108-AA02-DFA0A04FC94B}">
              <ma14:wrappingTextBoxFlag xmlns:ma14="http://schemas.microsoft.com/office/mac/drawingml/2011/main" val="1"/>
            </a:ext>
          </a:extLst>
        </p:spPr>
        <p:txBody>
          <a:bodyPr lIns="0" tIns="0" rIns="0" bIns="0"/>
          <a:lstStyle>
            <a:lvl1pPr marL="91261" algn="ctr" defTabSz="1917700">
              <a:spcBef>
                <a:spcPts val="2300"/>
              </a:spcBef>
              <a:buClr>
                <a:srgbClr val="6C6C6C"/>
              </a:buClr>
              <a:tabLst>
                <a:tab pos="76200" algn="l"/>
                <a:tab pos="1955800" algn="l"/>
                <a:tab pos="3810000" algn="l"/>
                <a:tab pos="5715000" algn="l"/>
                <a:tab pos="7569200" algn="l"/>
                <a:tab pos="9448800" algn="l"/>
                <a:tab pos="11366500" algn="l"/>
                <a:tab pos="13233400" algn="l"/>
                <a:tab pos="15100300" algn="l"/>
                <a:tab pos="16992600" algn="l"/>
                <a:tab pos="18846800" algn="l"/>
                <a:tab pos="20726400" algn="l"/>
              </a:tabLst>
              <a:defRPr sz="1800" b="1">
                <a:solidFill>
                  <a:srgbClr val="606060"/>
                </a:solidFill>
                <a:uFill>
                  <a:solidFill>
                    <a:srgbClr val="606060"/>
                  </a:solidFill>
                </a:uFill>
                <a:latin typeface="+mn-lt"/>
                <a:ea typeface="+mn-ea"/>
                <a:cs typeface="+mn-cs"/>
                <a:sym typeface="Gotham"/>
              </a:defRPr>
            </a:lvl1pPr>
          </a:lstStyle>
          <a:p>
            <a:r>
              <a:t>Small Bowel</a:t>
            </a:r>
          </a:p>
        </p:txBody>
      </p:sp>
      <p:sp>
        <p:nvSpPr>
          <p:cNvPr id="189" name="Shape 189"/>
          <p:cNvSpPr/>
          <p:nvPr/>
        </p:nvSpPr>
        <p:spPr>
          <a:xfrm rot="21600000">
            <a:off x="1181099" y="7099300"/>
            <a:ext cx="1320802" cy="431801"/>
          </a:xfrm>
          <a:prstGeom prst="rect">
            <a:avLst/>
          </a:prstGeom>
          <a:extLst>
            <a:ext uri="{C572A759-6A51-4108-AA02-DFA0A04FC94B}">
              <ma14:wrappingTextBoxFlag xmlns:ma14="http://schemas.microsoft.com/office/mac/drawingml/2011/main" val="1"/>
            </a:ext>
          </a:extLst>
        </p:spPr>
        <p:txBody>
          <a:bodyPr lIns="0" tIns="0" rIns="0" bIns="0"/>
          <a:lstStyle>
            <a:lvl1pPr marL="91261" algn="ctr" defTabSz="1917700">
              <a:spcBef>
                <a:spcPts val="2300"/>
              </a:spcBef>
              <a:buClr>
                <a:srgbClr val="6C6C6C"/>
              </a:buClr>
              <a:tabLst>
                <a:tab pos="76200" algn="l"/>
                <a:tab pos="1955800" algn="l"/>
                <a:tab pos="3810000" algn="l"/>
                <a:tab pos="5715000" algn="l"/>
                <a:tab pos="7569200" algn="l"/>
                <a:tab pos="9448800" algn="l"/>
                <a:tab pos="11366500" algn="l"/>
                <a:tab pos="13233400" algn="l"/>
                <a:tab pos="15100300" algn="l"/>
                <a:tab pos="16992600" algn="l"/>
                <a:tab pos="18846800" algn="l"/>
                <a:tab pos="20726400" algn="l"/>
              </a:tabLst>
              <a:defRPr sz="1800" b="1">
                <a:solidFill>
                  <a:srgbClr val="606060"/>
                </a:solidFill>
                <a:uFill>
                  <a:solidFill>
                    <a:srgbClr val="606060"/>
                  </a:solidFill>
                </a:uFill>
                <a:latin typeface="+mn-lt"/>
                <a:ea typeface="+mn-ea"/>
                <a:cs typeface="+mn-cs"/>
                <a:sym typeface="Gotham"/>
              </a:defRPr>
            </a:lvl1pPr>
          </a:lstStyle>
          <a:p>
            <a:r>
              <a:t>Colon</a:t>
            </a:r>
          </a:p>
        </p:txBody>
      </p:sp>
      <p:sp>
        <p:nvSpPr>
          <p:cNvPr id="190" name="Shape 190"/>
          <p:cNvSpPr/>
          <p:nvPr/>
        </p:nvSpPr>
        <p:spPr>
          <a:xfrm rot="21600000">
            <a:off x="2324099" y="8102600"/>
            <a:ext cx="1320802" cy="520701"/>
          </a:xfrm>
          <a:prstGeom prst="rect">
            <a:avLst/>
          </a:prstGeom>
          <a:extLst>
            <a:ext uri="{C572A759-6A51-4108-AA02-DFA0A04FC94B}">
              <ma14:wrappingTextBoxFlag xmlns:ma14="http://schemas.microsoft.com/office/mac/drawingml/2011/main" val="1"/>
            </a:ext>
          </a:extLst>
        </p:spPr>
        <p:txBody>
          <a:bodyPr lIns="0" tIns="0" rIns="0" bIns="0"/>
          <a:lstStyle>
            <a:lvl1pPr marL="91261" algn="ctr" defTabSz="1917700">
              <a:spcBef>
                <a:spcPts val="2300"/>
              </a:spcBef>
              <a:buClr>
                <a:srgbClr val="6C6C6C"/>
              </a:buClr>
              <a:tabLst>
                <a:tab pos="76200" algn="l"/>
                <a:tab pos="1955800" algn="l"/>
                <a:tab pos="3810000" algn="l"/>
                <a:tab pos="5715000" algn="l"/>
                <a:tab pos="7569200" algn="l"/>
                <a:tab pos="9448800" algn="l"/>
                <a:tab pos="11366500" algn="l"/>
                <a:tab pos="13233400" algn="l"/>
                <a:tab pos="15100300" algn="l"/>
                <a:tab pos="16992600" algn="l"/>
                <a:tab pos="18846800" algn="l"/>
                <a:tab pos="20726400" algn="l"/>
              </a:tabLst>
              <a:defRPr sz="1800" b="1">
                <a:solidFill>
                  <a:srgbClr val="606060"/>
                </a:solidFill>
                <a:uFill>
                  <a:solidFill>
                    <a:srgbClr val="606060"/>
                  </a:solidFill>
                </a:uFill>
                <a:latin typeface="+mn-lt"/>
                <a:ea typeface="+mn-ea"/>
                <a:cs typeface="+mn-cs"/>
                <a:sym typeface="Gotham"/>
              </a:defRPr>
            </a:lvl1pPr>
          </a:lstStyle>
          <a:p>
            <a:r>
              <a:t>Rectum</a:t>
            </a:r>
          </a:p>
        </p:txBody>
      </p:sp>
      <p:pic>
        <p:nvPicPr>
          <p:cNvPr id="191" name="Capture d’écran 2014-06-20 à 12.03.01.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985562" y="1172972"/>
            <a:ext cx="977779" cy="977841"/>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7"/>
                  <a:pt x="2882" y="3017"/>
                </a:cubicBezTo>
                <a:cubicBezTo>
                  <a:pt x="-961" y="7039"/>
                  <a:pt x="-961" y="13557"/>
                  <a:pt x="2882" y="17578"/>
                </a:cubicBezTo>
                <a:cubicBezTo>
                  <a:pt x="6725" y="21600"/>
                  <a:pt x="12953" y="21600"/>
                  <a:pt x="16796" y="17578"/>
                </a:cubicBezTo>
                <a:cubicBezTo>
                  <a:pt x="20639" y="13557"/>
                  <a:pt x="20639" y="7039"/>
                  <a:pt x="16796" y="3017"/>
                </a:cubicBezTo>
                <a:cubicBezTo>
                  <a:pt x="14874" y="1007"/>
                  <a:pt x="12357" y="0"/>
                  <a:pt x="9839" y="0"/>
                </a:cubicBezTo>
                <a:close/>
              </a:path>
            </a:pathLst>
          </a:custGeom>
          <a:ln w="12700">
            <a:miter lim="400000"/>
          </a:ln>
        </p:spPr>
      </p:pic>
      <p:pic>
        <p:nvPicPr>
          <p:cNvPr id="192" name="Capture d’écran 2014-06-20 à 12.05.12.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970545" y="4240677"/>
            <a:ext cx="977778" cy="97784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7"/>
                  <a:pt x="2882" y="3017"/>
                </a:cubicBezTo>
                <a:cubicBezTo>
                  <a:pt x="-961" y="7039"/>
                  <a:pt x="-961" y="13557"/>
                  <a:pt x="2882" y="17578"/>
                </a:cubicBezTo>
                <a:cubicBezTo>
                  <a:pt x="6725" y="21600"/>
                  <a:pt x="12953" y="21600"/>
                  <a:pt x="16796" y="17578"/>
                </a:cubicBezTo>
                <a:cubicBezTo>
                  <a:pt x="20639" y="13557"/>
                  <a:pt x="20639" y="7039"/>
                  <a:pt x="16796" y="3017"/>
                </a:cubicBezTo>
                <a:cubicBezTo>
                  <a:pt x="14875" y="1007"/>
                  <a:pt x="12357" y="0"/>
                  <a:pt x="9839" y="0"/>
                </a:cubicBezTo>
                <a:close/>
              </a:path>
            </a:pathLst>
          </a:custGeom>
          <a:ln w="12700">
            <a:miter lim="400000"/>
          </a:ln>
        </p:spPr>
      </p:pic>
      <p:pic>
        <p:nvPicPr>
          <p:cNvPr id="193" name="Capture d’écran 2014-06-20 à 12.06.33.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1313221" y="7734300"/>
            <a:ext cx="977778" cy="97783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7"/>
                  <a:pt x="2882" y="3017"/>
                </a:cubicBezTo>
                <a:cubicBezTo>
                  <a:pt x="-961" y="7039"/>
                  <a:pt x="-961" y="13557"/>
                  <a:pt x="2882" y="17578"/>
                </a:cubicBezTo>
                <a:cubicBezTo>
                  <a:pt x="6725" y="21600"/>
                  <a:pt x="12953" y="21600"/>
                  <a:pt x="16796" y="17578"/>
                </a:cubicBezTo>
                <a:cubicBezTo>
                  <a:pt x="20639" y="13557"/>
                  <a:pt x="20639" y="7039"/>
                  <a:pt x="16796" y="3017"/>
                </a:cubicBezTo>
                <a:cubicBezTo>
                  <a:pt x="14875" y="1007"/>
                  <a:pt x="12357" y="0"/>
                  <a:pt x="9839" y="0"/>
                </a:cubicBezTo>
                <a:close/>
              </a:path>
            </a:pathLst>
          </a:custGeom>
          <a:ln w="12700">
            <a:miter lim="400000"/>
          </a:ln>
        </p:spPr>
      </p:pic>
      <p:pic>
        <p:nvPicPr>
          <p:cNvPr id="194" name="image56.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1748725" y="2071909"/>
            <a:ext cx="919440" cy="965014"/>
          </a:xfrm>
          <a:custGeom>
            <a:avLst/>
            <a:gdLst/>
            <a:ahLst/>
            <a:cxnLst>
              <a:cxn ang="0">
                <a:pos x="wd2" y="hd2"/>
              </a:cxn>
              <a:cxn ang="5400000">
                <a:pos x="wd2" y="hd2"/>
              </a:cxn>
              <a:cxn ang="10800000">
                <a:pos x="wd2" y="hd2"/>
              </a:cxn>
              <a:cxn ang="16200000">
                <a:pos x="wd2" y="hd2"/>
              </a:cxn>
            </a:cxnLst>
            <a:rect l="0" t="0" r="r" b="b"/>
            <a:pathLst>
              <a:path w="21600" h="21600" extrusionOk="0">
                <a:moveTo>
                  <a:pt x="10693" y="0"/>
                </a:moveTo>
                <a:cubicBezTo>
                  <a:pt x="7816" y="0"/>
                  <a:pt x="4936" y="1070"/>
                  <a:pt x="2741" y="3206"/>
                </a:cubicBezTo>
                <a:cubicBezTo>
                  <a:pt x="1401" y="4510"/>
                  <a:pt x="522" y="6071"/>
                  <a:pt x="0" y="7718"/>
                </a:cubicBezTo>
                <a:lnTo>
                  <a:pt x="0" y="14166"/>
                </a:lnTo>
                <a:cubicBezTo>
                  <a:pt x="522" y="15813"/>
                  <a:pt x="1401" y="17374"/>
                  <a:pt x="2741" y="18678"/>
                </a:cubicBezTo>
                <a:cubicBezTo>
                  <a:pt x="4313" y="20209"/>
                  <a:pt x="6238" y="21166"/>
                  <a:pt x="8260" y="21600"/>
                </a:cubicBezTo>
                <a:lnTo>
                  <a:pt x="13117" y="21600"/>
                </a:lnTo>
                <a:cubicBezTo>
                  <a:pt x="15138" y="21166"/>
                  <a:pt x="17063" y="20209"/>
                  <a:pt x="18635" y="18678"/>
                </a:cubicBezTo>
                <a:cubicBezTo>
                  <a:pt x="20174" y="17181"/>
                  <a:pt x="21140" y="15350"/>
                  <a:pt x="21600" y="13429"/>
                </a:cubicBezTo>
                <a:lnTo>
                  <a:pt x="21600" y="8455"/>
                </a:lnTo>
                <a:cubicBezTo>
                  <a:pt x="21140" y="6534"/>
                  <a:pt x="20174" y="4704"/>
                  <a:pt x="18635" y="3206"/>
                </a:cubicBezTo>
                <a:cubicBezTo>
                  <a:pt x="16441" y="1070"/>
                  <a:pt x="13569" y="0"/>
                  <a:pt x="10693" y="0"/>
                </a:cubicBezTo>
                <a:close/>
              </a:path>
            </a:pathLst>
          </a:custGeom>
          <a:ln w="12700"/>
        </p:spPr>
      </p:pic>
      <p:pic>
        <p:nvPicPr>
          <p:cNvPr id="195" name="image57.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2473381" y="3065639"/>
            <a:ext cx="961495" cy="977840"/>
          </a:xfrm>
          <a:custGeom>
            <a:avLst/>
            <a:gdLst/>
            <a:ahLst/>
            <a:cxnLst>
              <a:cxn ang="0">
                <a:pos x="wd2" y="hd2"/>
              </a:cxn>
              <a:cxn ang="5400000">
                <a:pos x="wd2" y="hd2"/>
              </a:cxn>
              <a:cxn ang="10800000">
                <a:pos x="wd2" y="hd2"/>
              </a:cxn>
              <a:cxn ang="16200000">
                <a:pos x="wd2" y="hd2"/>
              </a:cxn>
            </a:cxnLst>
            <a:rect l="0" t="0" r="r" b="b"/>
            <a:pathLst>
              <a:path w="19679" h="20595" extrusionOk="0">
                <a:moveTo>
                  <a:pt x="9835" y="0"/>
                </a:moveTo>
                <a:cubicBezTo>
                  <a:pt x="7317" y="0"/>
                  <a:pt x="4803" y="1007"/>
                  <a:pt x="2882" y="3017"/>
                </a:cubicBezTo>
                <a:cubicBezTo>
                  <a:pt x="-961" y="7039"/>
                  <a:pt x="-961" y="13557"/>
                  <a:pt x="2882" y="17578"/>
                </a:cubicBezTo>
                <a:cubicBezTo>
                  <a:pt x="6725" y="21600"/>
                  <a:pt x="12953" y="21600"/>
                  <a:pt x="16796" y="17578"/>
                </a:cubicBezTo>
                <a:cubicBezTo>
                  <a:pt x="20639" y="13557"/>
                  <a:pt x="20639" y="7039"/>
                  <a:pt x="16796" y="3017"/>
                </a:cubicBezTo>
                <a:cubicBezTo>
                  <a:pt x="14875" y="1007"/>
                  <a:pt x="12353" y="0"/>
                  <a:pt x="9835" y="0"/>
                </a:cubicBezTo>
                <a:close/>
              </a:path>
            </a:pathLst>
          </a:custGeom>
          <a:ln w="12700"/>
        </p:spPr>
      </p:pic>
      <p:pic>
        <p:nvPicPr>
          <p:cNvPr id="196" name="image61.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2715882" y="5497672"/>
            <a:ext cx="956988" cy="977839"/>
          </a:xfrm>
          <a:custGeom>
            <a:avLst/>
            <a:gdLst/>
            <a:ahLst/>
            <a:cxnLst>
              <a:cxn ang="0">
                <a:pos x="wd2" y="hd2"/>
              </a:cxn>
              <a:cxn ang="5400000">
                <a:pos x="wd2" y="hd2"/>
              </a:cxn>
              <a:cxn ang="10800000">
                <a:pos x="wd2" y="hd2"/>
              </a:cxn>
              <a:cxn ang="16200000">
                <a:pos x="wd2" y="hd2"/>
              </a:cxn>
            </a:cxnLst>
            <a:rect l="0" t="0" r="r" b="b"/>
            <a:pathLst>
              <a:path w="19679" h="20595" extrusionOk="0">
                <a:moveTo>
                  <a:pt x="9843" y="0"/>
                </a:moveTo>
                <a:cubicBezTo>
                  <a:pt x="7325" y="0"/>
                  <a:pt x="4803" y="1007"/>
                  <a:pt x="2882" y="3018"/>
                </a:cubicBezTo>
                <a:cubicBezTo>
                  <a:pt x="-961" y="7039"/>
                  <a:pt x="-961" y="13557"/>
                  <a:pt x="2882" y="17578"/>
                </a:cubicBezTo>
                <a:cubicBezTo>
                  <a:pt x="6724" y="21600"/>
                  <a:pt x="12953" y="21600"/>
                  <a:pt x="16796" y="17578"/>
                </a:cubicBezTo>
                <a:cubicBezTo>
                  <a:pt x="20639" y="13557"/>
                  <a:pt x="20639" y="7039"/>
                  <a:pt x="16796" y="3018"/>
                </a:cubicBezTo>
                <a:cubicBezTo>
                  <a:pt x="14875" y="1007"/>
                  <a:pt x="12361" y="0"/>
                  <a:pt x="9843" y="0"/>
                </a:cubicBezTo>
                <a:close/>
              </a:path>
            </a:pathLst>
          </a:custGeom>
          <a:ln w="12700"/>
        </p:spPr>
      </p:pic>
      <p:pic>
        <p:nvPicPr>
          <p:cNvPr id="197" name="image60.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2066959" y="6675566"/>
            <a:ext cx="952876" cy="952440"/>
          </a:xfrm>
          <a:custGeom>
            <a:avLst/>
            <a:gdLst/>
            <a:ahLst/>
            <a:cxnLst>
              <a:cxn ang="0">
                <a:pos x="wd2" y="hd2"/>
              </a:cxn>
              <a:cxn ang="5400000">
                <a:pos x="wd2" y="hd2"/>
              </a:cxn>
              <a:cxn ang="10800000">
                <a:pos x="wd2" y="hd2"/>
              </a:cxn>
              <a:cxn ang="16200000">
                <a:pos x="wd2" y="hd2"/>
              </a:cxn>
            </a:cxnLst>
            <a:rect l="0" t="0" r="r" b="b"/>
            <a:pathLst>
              <a:path w="19679" h="20569" extrusionOk="0">
                <a:moveTo>
                  <a:pt x="6848" y="0"/>
                </a:moveTo>
                <a:cubicBezTo>
                  <a:pt x="5402" y="496"/>
                  <a:pt x="4029" y="1314"/>
                  <a:pt x="2881" y="2546"/>
                </a:cubicBezTo>
                <a:cubicBezTo>
                  <a:pt x="-960" y="6669"/>
                  <a:pt x="-960" y="13353"/>
                  <a:pt x="2881" y="17476"/>
                </a:cubicBezTo>
                <a:cubicBezTo>
                  <a:pt x="6722" y="21600"/>
                  <a:pt x="12958" y="21600"/>
                  <a:pt x="16799" y="17476"/>
                </a:cubicBezTo>
                <a:cubicBezTo>
                  <a:pt x="20640" y="13353"/>
                  <a:pt x="20640" y="6669"/>
                  <a:pt x="16799" y="2546"/>
                </a:cubicBezTo>
                <a:cubicBezTo>
                  <a:pt x="15651" y="1314"/>
                  <a:pt x="14278" y="496"/>
                  <a:pt x="12832" y="0"/>
                </a:cubicBezTo>
                <a:lnTo>
                  <a:pt x="6848" y="0"/>
                </a:lnTo>
                <a:close/>
              </a:path>
            </a:pathLst>
          </a:custGeom>
          <a:ln w="12700"/>
        </p:spPr>
      </p:pic>
      <p:pic>
        <p:nvPicPr>
          <p:cNvPr id="198" name="image49.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3968038" y="7629342"/>
            <a:ext cx="949269" cy="969903"/>
          </a:xfrm>
          <a:custGeom>
            <a:avLst/>
            <a:gdLst/>
            <a:ahLst/>
            <a:cxnLst>
              <a:cxn ang="0">
                <a:pos x="wd2" y="hd2"/>
              </a:cxn>
              <a:cxn ang="5400000">
                <a:pos x="wd2" y="hd2"/>
              </a:cxn>
              <a:cxn ang="10800000">
                <a:pos x="wd2" y="hd2"/>
              </a:cxn>
              <a:cxn ang="16200000">
                <a:pos x="wd2" y="hd2"/>
              </a:cxn>
            </a:cxnLst>
            <a:rect l="0" t="0" r="r" b="b"/>
            <a:pathLst>
              <a:path w="20587" h="20587" extrusionOk="0">
                <a:moveTo>
                  <a:pt x="8650" y="0"/>
                </a:moveTo>
                <a:cubicBezTo>
                  <a:pt x="6596" y="345"/>
                  <a:pt x="4625" y="1287"/>
                  <a:pt x="3039" y="2873"/>
                </a:cubicBezTo>
                <a:cubicBezTo>
                  <a:pt x="-1013" y="6926"/>
                  <a:pt x="-1013" y="13494"/>
                  <a:pt x="3039" y="17547"/>
                </a:cubicBezTo>
                <a:cubicBezTo>
                  <a:pt x="7092" y="21600"/>
                  <a:pt x="13660" y="21600"/>
                  <a:pt x="17713" y="17547"/>
                </a:cubicBezTo>
                <a:cubicBezTo>
                  <a:pt x="19301" y="15958"/>
                  <a:pt x="20244" y="13979"/>
                  <a:pt x="20587" y="11920"/>
                </a:cubicBezTo>
                <a:lnTo>
                  <a:pt x="20587" y="8500"/>
                </a:lnTo>
                <a:cubicBezTo>
                  <a:pt x="20244" y="6440"/>
                  <a:pt x="19301" y="4461"/>
                  <a:pt x="17713" y="2873"/>
                </a:cubicBezTo>
                <a:cubicBezTo>
                  <a:pt x="16127" y="1287"/>
                  <a:pt x="14156" y="345"/>
                  <a:pt x="12101" y="0"/>
                </a:cubicBezTo>
                <a:lnTo>
                  <a:pt x="8650" y="0"/>
                </a:lnTo>
                <a:close/>
              </a:path>
            </a:pathLst>
          </a:custGeom>
          <a:ln w="12700"/>
        </p:spPr>
      </p:pic>
      <p:pic>
        <p:nvPicPr>
          <p:cNvPr id="199" name="image50.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2560456" y="6691572"/>
            <a:ext cx="949266" cy="962026"/>
          </a:xfrm>
          <a:custGeom>
            <a:avLst/>
            <a:gdLst/>
            <a:ahLst/>
            <a:cxnLst>
              <a:cxn ang="0">
                <a:pos x="wd2" y="hd2"/>
              </a:cxn>
              <a:cxn ang="5400000">
                <a:pos x="wd2" y="hd2"/>
              </a:cxn>
              <a:cxn ang="10800000">
                <a:pos x="wd2" y="hd2"/>
              </a:cxn>
              <a:cxn ang="16200000">
                <a:pos x="wd2" y="hd2"/>
              </a:cxn>
            </a:cxnLst>
            <a:rect l="0" t="0" r="r" b="b"/>
            <a:pathLst>
              <a:path w="20587" h="21600" extrusionOk="0">
                <a:moveTo>
                  <a:pt x="10380" y="0"/>
                </a:moveTo>
                <a:cubicBezTo>
                  <a:pt x="7725" y="0"/>
                  <a:pt x="5065" y="1073"/>
                  <a:pt x="3039" y="3217"/>
                </a:cubicBezTo>
                <a:cubicBezTo>
                  <a:pt x="-1013" y="7504"/>
                  <a:pt x="-1013" y="14452"/>
                  <a:pt x="3039" y="18740"/>
                </a:cubicBezTo>
                <a:cubicBezTo>
                  <a:pt x="4430" y="20210"/>
                  <a:pt x="6122" y="21138"/>
                  <a:pt x="7902" y="21600"/>
                </a:cubicBezTo>
                <a:lnTo>
                  <a:pt x="12850" y="21600"/>
                </a:lnTo>
                <a:cubicBezTo>
                  <a:pt x="14630" y="21138"/>
                  <a:pt x="16322" y="20210"/>
                  <a:pt x="17713" y="18740"/>
                </a:cubicBezTo>
                <a:cubicBezTo>
                  <a:pt x="19301" y="17059"/>
                  <a:pt x="20244" y="14966"/>
                  <a:pt x="20587" y="12787"/>
                </a:cubicBezTo>
                <a:lnTo>
                  <a:pt x="20587" y="9169"/>
                </a:lnTo>
                <a:cubicBezTo>
                  <a:pt x="20244" y="6991"/>
                  <a:pt x="19301" y="4898"/>
                  <a:pt x="17713" y="3217"/>
                </a:cubicBezTo>
                <a:cubicBezTo>
                  <a:pt x="15686" y="1073"/>
                  <a:pt x="13036" y="0"/>
                  <a:pt x="10380" y="0"/>
                </a:cubicBezTo>
                <a:close/>
              </a:path>
            </a:pathLst>
          </a:custGeom>
          <a:ln w="12700"/>
        </p:spPr>
      </p:pic>
      <p:pic>
        <p:nvPicPr>
          <p:cNvPr id="200" name="image51.jp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1940897" y="5473454"/>
            <a:ext cx="953931" cy="970361"/>
          </a:xfrm>
          <a:custGeom>
            <a:avLst/>
            <a:gdLst/>
            <a:ahLst/>
            <a:cxnLst>
              <a:cxn ang="0">
                <a:pos x="wd2" y="hd2"/>
              </a:cxn>
              <a:cxn ang="5400000">
                <a:pos x="wd2" y="hd2"/>
              </a:cxn>
              <a:cxn ang="10800000">
                <a:pos x="wd2" y="hd2"/>
              </a:cxn>
              <a:cxn ang="16200000">
                <a:pos x="wd2" y="hd2"/>
              </a:cxn>
            </a:cxnLst>
            <a:rect l="0" t="0" r="r" b="b"/>
            <a:pathLst>
              <a:path w="20587" h="21600" extrusionOk="0">
                <a:moveTo>
                  <a:pt x="10370" y="0"/>
                </a:moveTo>
                <a:cubicBezTo>
                  <a:pt x="7715" y="0"/>
                  <a:pt x="5065" y="1064"/>
                  <a:pt x="3039" y="3189"/>
                </a:cubicBezTo>
                <a:cubicBezTo>
                  <a:pt x="-1013" y="7440"/>
                  <a:pt x="-1013" y="14328"/>
                  <a:pt x="3039" y="18579"/>
                </a:cubicBezTo>
                <a:cubicBezTo>
                  <a:pt x="4646" y="20265"/>
                  <a:pt x="6649" y="21252"/>
                  <a:pt x="8734" y="21600"/>
                </a:cubicBezTo>
                <a:lnTo>
                  <a:pt x="12014" y="21600"/>
                </a:lnTo>
                <a:cubicBezTo>
                  <a:pt x="14099" y="21251"/>
                  <a:pt x="16103" y="20264"/>
                  <a:pt x="17709" y="18579"/>
                </a:cubicBezTo>
                <a:cubicBezTo>
                  <a:pt x="19298" y="16912"/>
                  <a:pt x="20244" y="14837"/>
                  <a:pt x="20587" y="12677"/>
                </a:cubicBezTo>
                <a:lnTo>
                  <a:pt x="20587" y="9091"/>
                </a:lnTo>
                <a:cubicBezTo>
                  <a:pt x="20244" y="6931"/>
                  <a:pt x="19298" y="4855"/>
                  <a:pt x="17709" y="3189"/>
                </a:cubicBezTo>
                <a:cubicBezTo>
                  <a:pt x="15684" y="1064"/>
                  <a:pt x="13025" y="0"/>
                  <a:pt x="10370" y="0"/>
                </a:cubicBezTo>
                <a:close/>
              </a:path>
            </a:pathLst>
          </a:custGeom>
          <a:ln w="12700"/>
        </p:spPr>
      </p:pic>
      <p:pic>
        <p:nvPicPr>
          <p:cNvPr id="201" name="image58.jp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1693805" y="4368633"/>
            <a:ext cx="961563" cy="977839"/>
          </a:xfrm>
          <a:custGeom>
            <a:avLst/>
            <a:gdLst/>
            <a:ahLst/>
            <a:cxnLst>
              <a:cxn ang="0">
                <a:pos x="wd2" y="hd2"/>
              </a:cxn>
              <a:cxn ang="5400000">
                <a:pos x="wd2" y="hd2"/>
              </a:cxn>
              <a:cxn ang="10800000">
                <a:pos x="wd2" y="hd2"/>
              </a:cxn>
              <a:cxn ang="16200000">
                <a:pos x="wd2" y="hd2"/>
              </a:cxn>
            </a:cxnLst>
            <a:rect l="0" t="0" r="r" b="b"/>
            <a:pathLst>
              <a:path w="20595" h="20595" extrusionOk="0">
                <a:moveTo>
                  <a:pt x="10294" y="0"/>
                </a:moveTo>
                <a:cubicBezTo>
                  <a:pt x="7658" y="0"/>
                  <a:pt x="5028" y="1007"/>
                  <a:pt x="3018" y="3018"/>
                </a:cubicBezTo>
                <a:cubicBezTo>
                  <a:pt x="1007" y="5028"/>
                  <a:pt x="0" y="7662"/>
                  <a:pt x="0" y="10298"/>
                </a:cubicBezTo>
                <a:cubicBezTo>
                  <a:pt x="0" y="12933"/>
                  <a:pt x="1007" y="15568"/>
                  <a:pt x="3018" y="17578"/>
                </a:cubicBezTo>
                <a:cubicBezTo>
                  <a:pt x="7039" y="21600"/>
                  <a:pt x="13557" y="21600"/>
                  <a:pt x="17578" y="17578"/>
                </a:cubicBezTo>
                <a:cubicBezTo>
                  <a:pt x="21600" y="13557"/>
                  <a:pt x="21600" y="7039"/>
                  <a:pt x="17578" y="3018"/>
                </a:cubicBezTo>
                <a:cubicBezTo>
                  <a:pt x="15568" y="1007"/>
                  <a:pt x="12929" y="0"/>
                  <a:pt x="10294" y="0"/>
                </a:cubicBezTo>
                <a:close/>
              </a:path>
            </a:pathLst>
          </a:custGeom>
          <a:ln w="12700"/>
        </p:spPr>
      </p:pic>
      <p:pic>
        <p:nvPicPr>
          <p:cNvPr id="202" name="image52.jp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2074894" y="3179331"/>
            <a:ext cx="956987" cy="977840"/>
          </a:xfrm>
          <a:custGeom>
            <a:avLst/>
            <a:gdLst/>
            <a:ahLst/>
            <a:cxnLst>
              <a:cxn ang="0">
                <a:pos x="wd2" y="hd2"/>
              </a:cxn>
              <a:cxn ang="5400000">
                <a:pos x="wd2" y="hd2"/>
              </a:cxn>
              <a:cxn ang="10800000">
                <a:pos x="wd2" y="hd2"/>
              </a:cxn>
              <a:cxn ang="16200000">
                <a:pos x="wd2" y="hd2"/>
              </a:cxn>
            </a:cxnLst>
            <a:rect l="0" t="0" r="r" b="b"/>
            <a:pathLst>
              <a:path w="19679" h="20595" extrusionOk="0">
                <a:moveTo>
                  <a:pt x="9843" y="0"/>
                </a:moveTo>
                <a:cubicBezTo>
                  <a:pt x="7325" y="0"/>
                  <a:pt x="4803" y="1007"/>
                  <a:pt x="2882" y="3017"/>
                </a:cubicBezTo>
                <a:cubicBezTo>
                  <a:pt x="-961" y="7039"/>
                  <a:pt x="-961" y="13557"/>
                  <a:pt x="2882" y="17578"/>
                </a:cubicBezTo>
                <a:cubicBezTo>
                  <a:pt x="6724" y="21600"/>
                  <a:pt x="12953" y="21600"/>
                  <a:pt x="16796" y="17578"/>
                </a:cubicBezTo>
                <a:cubicBezTo>
                  <a:pt x="20639" y="13557"/>
                  <a:pt x="20639" y="7039"/>
                  <a:pt x="16796" y="3017"/>
                </a:cubicBezTo>
                <a:cubicBezTo>
                  <a:pt x="14875" y="1007"/>
                  <a:pt x="12361" y="0"/>
                  <a:pt x="9843" y="0"/>
                </a:cubicBezTo>
                <a:close/>
              </a:path>
            </a:pathLst>
          </a:custGeom>
          <a:ln w="12700"/>
        </p:spPr>
      </p:pic>
      <p:pic>
        <p:nvPicPr>
          <p:cNvPr id="203" name="image54.jpg"/>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3668000" y="1170394"/>
            <a:ext cx="958851" cy="977841"/>
          </a:xfrm>
          <a:custGeom>
            <a:avLst/>
            <a:gdLst/>
            <a:ahLst/>
            <a:cxnLst>
              <a:cxn ang="0">
                <a:pos x="wd2" y="hd2"/>
              </a:cxn>
              <a:cxn ang="5400000">
                <a:pos x="wd2" y="hd2"/>
              </a:cxn>
              <a:cxn ang="10800000">
                <a:pos x="wd2" y="hd2"/>
              </a:cxn>
              <a:cxn ang="16200000">
                <a:pos x="wd2" y="hd2"/>
              </a:cxn>
            </a:cxnLst>
            <a:rect l="0" t="0" r="r" b="b"/>
            <a:pathLst>
              <a:path w="21600" h="20595" extrusionOk="0">
                <a:moveTo>
                  <a:pt x="10827" y="0"/>
                </a:moveTo>
                <a:cubicBezTo>
                  <a:pt x="8055" y="0"/>
                  <a:pt x="5289" y="1007"/>
                  <a:pt x="3174" y="3017"/>
                </a:cubicBezTo>
                <a:cubicBezTo>
                  <a:pt x="1059" y="5028"/>
                  <a:pt x="0" y="7662"/>
                  <a:pt x="0" y="10298"/>
                </a:cubicBezTo>
                <a:cubicBezTo>
                  <a:pt x="0" y="12933"/>
                  <a:pt x="1059" y="15568"/>
                  <a:pt x="3174" y="17578"/>
                </a:cubicBezTo>
                <a:cubicBezTo>
                  <a:pt x="7404" y="21600"/>
                  <a:pt x="14259" y="21600"/>
                  <a:pt x="18489" y="17578"/>
                </a:cubicBezTo>
                <a:cubicBezTo>
                  <a:pt x="20435" y="15728"/>
                  <a:pt x="21445" y="13346"/>
                  <a:pt x="21600" y="10925"/>
                </a:cubicBezTo>
                <a:lnTo>
                  <a:pt x="21600" y="9671"/>
                </a:lnTo>
                <a:cubicBezTo>
                  <a:pt x="21445" y="7249"/>
                  <a:pt x="20435" y="4868"/>
                  <a:pt x="18489" y="3017"/>
                </a:cubicBezTo>
                <a:cubicBezTo>
                  <a:pt x="16374" y="1007"/>
                  <a:pt x="13599" y="0"/>
                  <a:pt x="10827" y="0"/>
                </a:cubicBezTo>
                <a:close/>
              </a:path>
            </a:pathLst>
          </a:custGeom>
          <a:ln w="12700"/>
        </p:spPr>
      </p:pic>
      <p:pic>
        <p:nvPicPr>
          <p:cNvPr id="204" name="image53.jpg"/>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a:xfrm>
            <a:off x="2553420" y="2069221"/>
            <a:ext cx="961563" cy="977840"/>
          </a:xfrm>
          <a:custGeom>
            <a:avLst/>
            <a:gdLst/>
            <a:ahLst/>
            <a:cxnLst>
              <a:cxn ang="0">
                <a:pos x="wd2" y="hd2"/>
              </a:cxn>
              <a:cxn ang="5400000">
                <a:pos x="wd2" y="hd2"/>
              </a:cxn>
              <a:cxn ang="10800000">
                <a:pos x="wd2" y="hd2"/>
              </a:cxn>
              <a:cxn ang="16200000">
                <a:pos x="wd2" y="hd2"/>
              </a:cxn>
            </a:cxnLst>
            <a:rect l="0" t="0" r="r" b="b"/>
            <a:pathLst>
              <a:path w="20595" h="20595" extrusionOk="0">
                <a:moveTo>
                  <a:pt x="10294" y="0"/>
                </a:moveTo>
                <a:cubicBezTo>
                  <a:pt x="7658" y="0"/>
                  <a:pt x="5028" y="1007"/>
                  <a:pt x="3018" y="3017"/>
                </a:cubicBezTo>
                <a:cubicBezTo>
                  <a:pt x="1007" y="5028"/>
                  <a:pt x="0" y="7662"/>
                  <a:pt x="0" y="10298"/>
                </a:cubicBezTo>
                <a:cubicBezTo>
                  <a:pt x="0" y="12933"/>
                  <a:pt x="1007" y="15568"/>
                  <a:pt x="3018" y="17578"/>
                </a:cubicBezTo>
                <a:cubicBezTo>
                  <a:pt x="7039" y="21600"/>
                  <a:pt x="13557" y="21600"/>
                  <a:pt x="17578" y="17578"/>
                </a:cubicBezTo>
                <a:cubicBezTo>
                  <a:pt x="21600" y="13557"/>
                  <a:pt x="21600" y="7039"/>
                  <a:pt x="17578" y="3017"/>
                </a:cubicBezTo>
                <a:cubicBezTo>
                  <a:pt x="15568" y="1007"/>
                  <a:pt x="12929" y="0"/>
                  <a:pt x="10294" y="0"/>
                </a:cubicBezTo>
                <a:close/>
              </a:path>
            </a:pathLst>
          </a:custGeom>
          <a:ln w="12700"/>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207" name="Shape 207">
            <a:hlinkClick r:id="" action="ppaction://hlinkshowjump?jump=nextslide"/>
          </p:cNvPr>
          <p:cNvSpPr/>
          <p:nvPr/>
        </p:nvSpPr>
        <p:spPr>
          <a:xfrm>
            <a:off x="5867400" y="2781300"/>
            <a:ext cx="5397500" cy="457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1092200">
              <a:buClr>
                <a:srgbClr val="58A7DA"/>
              </a:buClr>
              <a:buSzPct val="90000"/>
              <a:buChar char="•"/>
              <a:defRPr sz="3000" b="1">
                <a:solidFill>
                  <a:srgbClr val="8D8D8F"/>
                </a:solidFill>
                <a:uFill>
                  <a:solidFill>
                    <a:srgbClr val="8D8D8F"/>
                  </a:solidFill>
                </a:uFill>
                <a:latin typeface="+mn-lt"/>
                <a:ea typeface="+mn-ea"/>
                <a:cs typeface="+mn-cs"/>
                <a:sym typeface="Gotham"/>
                <a:hlinkClick r:id="" action="ppaction://hlinkshowjump?jump=nextslide"/>
              </a:defRPr>
            </a:lvl1pPr>
          </a:lstStyle>
          <a:p>
            <a:r>
              <a:rPr>
                <a:hlinkClick r:id="" action="ppaction://hlinkshowjump?jump=nextslide"/>
              </a:rPr>
              <a:t>Barrett’s Esophagus</a:t>
            </a:r>
          </a:p>
        </p:txBody>
      </p:sp>
      <p:sp>
        <p:nvSpPr>
          <p:cNvPr id="208" name="Shape 208">
            <a:hlinkClick r:id="rId2" action="ppaction://hlinksldjump"/>
          </p:cNvPr>
          <p:cNvSpPr/>
          <p:nvPr/>
        </p:nvSpPr>
        <p:spPr>
          <a:xfrm>
            <a:off x="5867400" y="3572692"/>
            <a:ext cx="4699000" cy="457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1092200">
              <a:buClr>
                <a:srgbClr val="58A7DA"/>
              </a:buClr>
              <a:buSzPct val="90000"/>
              <a:buChar char="•"/>
              <a:defRPr sz="3000" b="1">
                <a:solidFill>
                  <a:srgbClr val="8D8D8F"/>
                </a:solidFill>
                <a:uFill>
                  <a:solidFill>
                    <a:srgbClr val="8D8D8F"/>
                  </a:solidFill>
                </a:uFill>
                <a:latin typeface="+mn-lt"/>
                <a:ea typeface="+mn-ea"/>
                <a:cs typeface="+mn-cs"/>
                <a:sym typeface="Gotham"/>
                <a:hlinkClick r:id="rId2" action="ppaction://hlinksldjump"/>
              </a:defRPr>
            </a:lvl1pPr>
          </a:lstStyle>
          <a:p>
            <a:r>
              <a:rPr>
                <a:hlinkClick r:id="rId2" action="ppaction://hlinksldjump"/>
              </a:rPr>
              <a:t>Gastric Diseases</a:t>
            </a:r>
          </a:p>
        </p:txBody>
      </p:sp>
      <p:sp>
        <p:nvSpPr>
          <p:cNvPr id="209" name="Shape 209">
            <a:hlinkClick r:id="rId3" action="ppaction://hlinksldjump"/>
          </p:cNvPr>
          <p:cNvSpPr/>
          <p:nvPr/>
        </p:nvSpPr>
        <p:spPr>
          <a:xfrm>
            <a:off x="5816600" y="5935980"/>
            <a:ext cx="5130800" cy="457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1092200">
              <a:buClr>
                <a:srgbClr val="58A7DA"/>
              </a:buClr>
              <a:buSzPct val="90000"/>
              <a:buChar char="•"/>
              <a:defRPr sz="3000" b="1">
                <a:solidFill>
                  <a:srgbClr val="8D8D8F"/>
                </a:solidFill>
                <a:uFill>
                  <a:solidFill>
                    <a:srgbClr val="8D8D8F"/>
                  </a:solidFill>
                </a:uFill>
                <a:latin typeface="+mn-lt"/>
                <a:ea typeface="+mn-ea"/>
                <a:cs typeface="+mn-cs"/>
                <a:sym typeface="Gotham"/>
              </a:defRPr>
            </a:lvl1pPr>
          </a:lstStyle>
          <a:p>
            <a:r>
              <a:t>Colorectal Lesions</a:t>
            </a:r>
          </a:p>
        </p:txBody>
      </p:sp>
      <p:sp>
        <p:nvSpPr>
          <p:cNvPr id="210" name="Shape 210">
            <a:hlinkClick r:id="rId4" action="ppaction://hlinksldjump"/>
          </p:cNvPr>
          <p:cNvSpPr/>
          <p:nvPr/>
        </p:nvSpPr>
        <p:spPr>
          <a:xfrm>
            <a:off x="5829300" y="6637020"/>
            <a:ext cx="7391400" cy="457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1092200">
              <a:buClr>
                <a:srgbClr val="58A7DA"/>
              </a:buClr>
              <a:buSzPct val="90000"/>
              <a:buChar char="•"/>
              <a:defRPr sz="3000" b="1">
                <a:solidFill>
                  <a:srgbClr val="8D8D8F"/>
                </a:solidFill>
                <a:uFill>
                  <a:solidFill>
                    <a:srgbClr val="8D8D8F"/>
                  </a:solidFill>
                </a:uFill>
                <a:latin typeface="+mn-lt"/>
                <a:ea typeface="+mn-ea"/>
                <a:cs typeface="+mn-cs"/>
                <a:sym typeface="Gotham"/>
              </a:defRPr>
            </a:lvl1pPr>
          </a:lstStyle>
          <a:p>
            <a:r>
              <a:t>Inflammatory Bowel Disease</a:t>
            </a:r>
          </a:p>
        </p:txBody>
      </p:sp>
      <p:sp>
        <p:nvSpPr>
          <p:cNvPr id="211" name="Shape 211">
            <a:hlinkClick r:id="rId5" action="ppaction://hlinksldjump"/>
          </p:cNvPr>
          <p:cNvSpPr/>
          <p:nvPr/>
        </p:nvSpPr>
        <p:spPr>
          <a:xfrm>
            <a:off x="5867400" y="4343400"/>
            <a:ext cx="7023100" cy="457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1092200">
              <a:buClr>
                <a:srgbClr val="58A7DA"/>
              </a:buClr>
              <a:buSzPct val="90000"/>
              <a:buChar char="•"/>
              <a:defRPr sz="3000" b="1">
                <a:solidFill>
                  <a:srgbClr val="8D8D8F"/>
                </a:solidFill>
                <a:uFill>
                  <a:solidFill>
                    <a:srgbClr val="8D8D8F"/>
                  </a:solidFill>
                </a:uFill>
                <a:latin typeface="+mn-lt"/>
                <a:ea typeface="+mn-ea"/>
                <a:cs typeface="+mn-cs"/>
                <a:sym typeface="Gotham"/>
              </a:defRPr>
            </a:lvl1pPr>
          </a:lstStyle>
          <a:p>
            <a:r>
              <a:t>Bilio-Pancreatic Strictures</a:t>
            </a:r>
          </a:p>
        </p:txBody>
      </p:sp>
      <p:pic>
        <p:nvPicPr>
          <p:cNvPr id="212" name="torso-print_GI_final.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265890" y="2444776"/>
            <a:ext cx="3146029" cy="4610498"/>
          </a:xfrm>
          <a:custGeom>
            <a:avLst/>
            <a:gdLst/>
            <a:ahLst/>
            <a:cxnLst>
              <a:cxn ang="0">
                <a:pos x="wd2" y="hd2"/>
              </a:cxn>
              <a:cxn ang="5400000">
                <a:pos x="wd2" y="hd2"/>
              </a:cxn>
              <a:cxn ang="10800000">
                <a:pos x="wd2" y="hd2"/>
              </a:cxn>
              <a:cxn ang="16200000">
                <a:pos x="wd2" y="hd2"/>
              </a:cxn>
            </a:cxnLst>
            <a:rect l="0" t="0" r="r" b="b"/>
            <a:pathLst>
              <a:path w="21600" h="21600" extrusionOk="0">
                <a:moveTo>
                  <a:pt x="1308" y="0"/>
                </a:moveTo>
                <a:cubicBezTo>
                  <a:pt x="586" y="0"/>
                  <a:pt x="0" y="400"/>
                  <a:pt x="0" y="892"/>
                </a:cubicBezTo>
                <a:lnTo>
                  <a:pt x="0" y="20708"/>
                </a:lnTo>
                <a:cubicBezTo>
                  <a:pt x="0" y="21200"/>
                  <a:pt x="586" y="21600"/>
                  <a:pt x="1308" y="21600"/>
                </a:cubicBezTo>
                <a:lnTo>
                  <a:pt x="20292" y="21600"/>
                </a:lnTo>
                <a:cubicBezTo>
                  <a:pt x="21014" y="21600"/>
                  <a:pt x="21600" y="21200"/>
                  <a:pt x="21600" y="20708"/>
                </a:cubicBezTo>
                <a:lnTo>
                  <a:pt x="21600" y="892"/>
                </a:lnTo>
                <a:cubicBezTo>
                  <a:pt x="21600" y="400"/>
                  <a:pt x="21014" y="0"/>
                  <a:pt x="20292" y="0"/>
                </a:cubicBezTo>
                <a:lnTo>
                  <a:pt x="1308" y="0"/>
                </a:lnTo>
                <a:close/>
              </a:path>
            </a:pathLst>
          </a:custGeom>
          <a:ln w="114300">
            <a:solidFill>
              <a:srgbClr val="000000"/>
            </a:solidFill>
            <a:miter lim="400000"/>
          </a:ln>
          <a:effectLst>
            <a:reflection stA="30169" endPos="40000" dir="5400000" sy="-100000" algn="bl" rotWithShape="0"/>
          </a:effectLst>
        </p:spPr>
      </p:pic>
      <p:sp>
        <p:nvSpPr>
          <p:cNvPr id="213" name="Shape 213"/>
          <p:cNvSpPr>
            <a:spLocks noGrp="1"/>
          </p:cNvSpPr>
          <p:nvPr>
            <p:ph type="title"/>
          </p:nvPr>
        </p:nvSpPr>
        <p:spPr>
          <a:xfrm>
            <a:off x="342900" y="76200"/>
            <a:ext cx="18656300" cy="1219200"/>
          </a:xfrm>
          <a:prstGeom prst="rect">
            <a:avLst/>
          </a:prstGeom>
        </p:spPr>
        <p:txBody>
          <a:bodyPr/>
          <a:lstStyle>
            <a:lvl1pPr defTabSz="546100">
              <a:defRPr>
                <a:solidFill>
                  <a:srgbClr val="004176"/>
                </a:solidFill>
                <a:uFillTx/>
              </a:defRPr>
            </a:lvl1pPr>
          </a:lstStyle>
          <a:p>
            <a:r>
              <a:t>Main targeted indications in the Gastrointestinal Tract </a:t>
            </a:r>
          </a:p>
        </p:txBody>
      </p:sp>
      <p:sp>
        <p:nvSpPr>
          <p:cNvPr id="214" name="Shape 214"/>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sp>
        <p:nvSpPr>
          <p:cNvPr id="215" name="Shape 215">
            <a:hlinkClick r:id="rId7" action="ppaction://hlinksldjump"/>
          </p:cNvPr>
          <p:cNvSpPr/>
          <p:nvPr/>
        </p:nvSpPr>
        <p:spPr>
          <a:xfrm>
            <a:off x="5867400" y="5168900"/>
            <a:ext cx="7023100" cy="457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1092200">
              <a:buClr>
                <a:srgbClr val="58A7DA"/>
              </a:buClr>
              <a:buSzPct val="90000"/>
              <a:buChar char="•"/>
              <a:defRPr sz="3000" b="1">
                <a:solidFill>
                  <a:srgbClr val="8D8D8F"/>
                </a:solidFill>
                <a:uFill>
                  <a:solidFill>
                    <a:srgbClr val="8D8D8F"/>
                  </a:solidFill>
                </a:uFill>
                <a:latin typeface="+mn-lt"/>
                <a:ea typeface="+mn-ea"/>
                <a:cs typeface="+mn-cs"/>
                <a:sym typeface="Gotham"/>
              </a:defRPr>
            </a:lvl1pPr>
          </a:lstStyle>
          <a:p>
            <a:r>
              <a:t>Pancreatic Cysts</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title"/>
          </p:nvPr>
        </p:nvSpPr>
        <p:spPr>
          <a:xfrm>
            <a:off x="215900" y="4191000"/>
            <a:ext cx="15316200" cy="1206500"/>
          </a:xfrm>
          <a:prstGeom prst="rect">
            <a:avLst/>
          </a:prstGeom>
        </p:spPr>
        <p:txBody>
          <a:bodyPr/>
          <a:lstStyle/>
          <a:p>
            <a:r>
              <a:t>Barrett’s Esophagus</a:t>
            </a:r>
          </a:p>
        </p:txBody>
      </p:sp>
      <p:sp>
        <p:nvSpPr>
          <p:cNvPr id="218" name="Shape 21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221" name="Shape 221"/>
          <p:cNvSpPr/>
          <p:nvPr/>
        </p:nvSpPr>
        <p:spPr>
          <a:xfrm>
            <a:off x="668261" y="2412444"/>
            <a:ext cx="10236201" cy="14351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1" indent="0" defTabSz="1092200">
              <a:lnSpc>
                <a:spcPct val="110000"/>
              </a:lnSpc>
              <a:buClr>
                <a:srgbClr val="58A7DA"/>
              </a:buClr>
              <a:defRPr sz="2400">
                <a:solidFill>
                  <a:srgbClr val="232323"/>
                </a:solidFill>
                <a:uFill>
                  <a:solidFill>
                    <a:srgbClr val="232323"/>
                  </a:solidFill>
                </a:uFill>
                <a:latin typeface="+mn-lt"/>
                <a:ea typeface="+mn-ea"/>
                <a:cs typeface="+mn-cs"/>
                <a:sym typeface="Gotham"/>
              </a:defRPr>
            </a:pPr>
            <a:r>
              <a:t>To </a:t>
            </a:r>
            <a:r>
              <a:rPr>
                <a:latin typeface="+mj-lt"/>
                <a:ea typeface="+mj-ea"/>
                <a:cs typeface="+mj-cs"/>
                <a:sym typeface="Gotham Medium"/>
              </a:rPr>
              <a:t>evaluate the sensitivity and specificity of pCLE </a:t>
            </a:r>
            <a:r>
              <a:t>added to white light endoscopy (WLE) </a:t>
            </a:r>
            <a:r>
              <a:rPr>
                <a:latin typeface="+mj-lt"/>
                <a:ea typeface="+mj-ea"/>
                <a:cs typeface="+mj-cs"/>
                <a:sym typeface="Gotham Medium"/>
              </a:rPr>
              <a:t>for the detection of high grade dysplasia (HGD) and early cancer (EC)</a:t>
            </a:r>
          </a:p>
        </p:txBody>
      </p:sp>
      <p:sp>
        <p:nvSpPr>
          <p:cNvPr id="222" name="Shape 222"/>
          <p:cNvSpPr/>
          <p:nvPr/>
        </p:nvSpPr>
        <p:spPr>
          <a:xfrm>
            <a:off x="723900" y="1676400"/>
            <a:ext cx="2126869"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Objectives</a:t>
            </a:r>
          </a:p>
        </p:txBody>
      </p:sp>
      <p:sp>
        <p:nvSpPr>
          <p:cNvPr id="223" name="Shape 223"/>
          <p:cNvSpPr/>
          <p:nvPr/>
        </p:nvSpPr>
        <p:spPr>
          <a:xfrm>
            <a:off x="685799" y="4508500"/>
            <a:ext cx="2640458"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pPr>
              <a:defRPr sz="2800">
                <a:latin typeface="+mn-lt"/>
                <a:ea typeface="+mn-ea"/>
                <a:cs typeface="+mn-cs"/>
                <a:sym typeface="Gotham"/>
              </a:defRPr>
            </a:pPr>
            <a:r>
              <a:rPr sz="3000">
                <a:latin typeface="+mj-lt"/>
                <a:ea typeface="+mj-ea"/>
                <a:cs typeface="+mj-cs"/>
                <a:sym typeface="Gotham Medium"/>
              </a:rPr>
              <a:t>Study Design</a:t>
            </a:r>
          </a:p>
        </p:txBody>
      </p:sp>
      <p:sp>
        <p:nvSpPr>
          <p:cNvPr id="224" name="Shape 224"/>
          <p:cNvSpPr/>
          <p:nvPr/>
        </p:nvSpPr>
        <p:spPr>
          <a:xfrm>
            <a:off x="647700" y="5156200"/>
            <a:ext cx="14165631" cy="17145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marL="172800" lvl="1" indent="-172800" defTabSz="1092200">
              <a:lnSpc>
                <a:spcPct val="70000"/>
              </a:lnSpc>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Prospective multi-center randomized controlled study </a:t>
            </a:r>
          </a:p>
          <a:p>
            <a:pPr marL="172800" lvl="1" indent="-172800" defTabSz="1092200">
              <a:lnSpc>
                <a:spcPct val="70000"/>
              </a:lnSpc>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5 centers (tandem design: 2 endoscopists at each center) </a:t>
            </a:r>
          </a:p>
          <a:p>
            <a:pPr marL="172800" lvl="1" indent="-172800" defTabSz="1092200">
              <a:lnSpc>
                <a:spcPct val="70000"/>
              </a:lnSpc>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Centralized pathology</a:t>
            </a:r>
          </a:p>
          <a:p>
            <a:pPr marL="172800" lvl="1" indent="-172800" defTabSz="1092200">
              <a:lnSpc>
                <a:spcPct val="70000"/>
              </a:lnSpc>
              <a:spcBef>
                <a:spcPts val="1300"/>
              </a:spcBef>
              <a:buClr>
                <a:srgbClr val="58A7DA"/>
              </a:buClr>
              <a:buSzPct val="125000"/>
              <a:buChar char="•"/>
              <a:defRPr sz="2400">
                <a:solidFill>
                  <a:srgbClr val="232323"/>
                </a:solidFill>
                <a:uFill>
                  <a:solidFill>
                    <a:srgbClr val="232323"/>
                  </a:solidFill>
                </a:uFill>
                <a:latin typeface="+mn-lt"/>
                <a:ea typeface="+mn-ea"/>
                <a:cs typeface="+mn-cs"/>
                <a:sym typeface="Gotham"/>
              </a:defRPr>
            </a:pPr>
            <a:r>
              <a:t> Evaluated 101 patients undergoing Barrett’s Esophagus surveillance or treatment evaluation</a:t>
            </a:r>
          </a:p>
        </p:txBody>
      </p:sp>
      <p:sp>
        <p:nvSpPr>
          <p:cNvPr id="225" name="Shape 225"/>
          <p:cNvSpPr/>
          <p:nvPr/>
        </p:nvSpPr>
        <p:spPr>
          <a:xfrm>
            <a:off x="279400" y="8245928"/>
            <a:ext cx="15633700" cy="406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just" defTabSz="317500">
              <a:buClr>
                <a:srgbClr val="000000"/>
              </a:buClr>
              <a:defRPr>
                <a:uFill>
                  <a:solidFill>
                    <a:srgbClr val="000000"/>
                  </a:solidFill>
                </a:uFill>
                <a:latin typeface="+mn-lt"/>
                <a:ea typeface="+mn-ea"/>
                <a:cs typeface="+mn-cs"/>
                <a:sym typeface="Gotham"/>
              </a:defRPr>
            </a:lvl1pPr>
          </a:lstStyle>
          <a:p>
            <a:r>
              <a:t>Sharma P. et al.,Real-time Increased Detection of Neoplastic Tissue in Barrett's Esophagus with probe-based Confocal Laser Endomicroscopy: Final Results of a Multi-center Prospective International Randomized Controlled Trial. GIE, 2011.</a:t>
            </a:r>
          </a:p>
        </p:txBody>
      </p:sp>
      <p:sp>
        <p:nvSpPr>
          <p:cNvPr id="226" name="Shape 226"/>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sp>
        <p:nvSpPr>
          <p:cNvPr id="227" name="Shape 227"/>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Cellvizio DONT BIOPCE study 1/2</a:t>
            </a:r>
          </a:p>
        </p:txBody>
      </p:sp>
      <p:sp>
        <p:nvSpPr>
          <p:cNvPr id="228" name="Shape 228"/>
          <p:cNvSpPr/>
          <p:nvPr/>
        </p:nvSpPr>
        <p:spPr>
          <a:xfrm>
            <a:off x="14191955" y="2452036"/>
            <a:ext cx="1600201" cy="685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965200">
              <a:buClr>
                <a:srgbClr val="000000"/>
              </a:buClr>
              <a:defRPr sz="1600">
                <a:solidFill>
                  <a:srgbClr val="606060"/>
                </a:solidFill>
                <a:uFill>
                  <a:solidFill>
                    <a:srgbClr val="000000"/>
                  </a:solidFill>
                </a:uFill>
                <a:latin typeface="+mj-lt"/>
                <a:ea typeface="+mj-ea"/>
                <a:cs typeface="+mj-cs"/>
                <a:sym typeface="Gotham Medium"/>
              </a:defRPr>
            </a:lvl1pPr>
          </a:lstStyle>
          <a:p>
            <a:r>
              <a:t>Non dysplastic BE</a:t>
            </a:r>
          </a:p>
        </p:txBody>
      </p:sp>
      <p:pic>
        <p:nvPicPr>
          <p:cNvPr id="229" name="droppedImag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98300" y="1610346"/>
            <a:ext cx="2280285" cy="4584701"/>
          </a:xfrm>
          <a:prstGeom prst="rect">
            <a:avLst/>
          </a:prstGeom>
          <a:ln w="12700">
            <a:miter lim="400000"/>
          </a:ln>
        </p:spPr>
      </p:pic>
      <p:sp>
        <p:nvSpPr>
          <p:cNvPr id="230" name="Shape 230"/>
          <p:cNvSpPr/>
          <p:nvPr/>
        </p:nvSpPr>
        <p:spPr>
          <a:xfrm>
            <a:off x="14185900" y="4965700"/>
            <a:ext cx="1600200" cy="406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965200">
              <a:buClr>
                <a:srgbClr val="000000"/>
              </a:buClr>
              <a:defRPr sz="1600">
                <a:solidFill>
                  <a:srgbClr val="606060"/>
                </a:solidFill>
                <a:uFill>
                  <a:solidFill>
                    <a:srgbClr val="000000"/>
                  </a:solidFill>
                </a:uFill>
                <a:latin typeface="+mj-lt"/>
                <a:ea typeface="+mj-ea"/>
                <a:cs typeface="+mj-cs"/>
                <a:sym typeface="Gotham Medium"/>
              </a:defRPr>
            </a:lvl1pPr>
          </a:lstStyle>
          <a:p>
            <a:r>
              <a:t>Dysplastic BE</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2" name="Chart 232"/>
          <p:cNvGraphicFramePr/>
          <p:nvPr/>
        </p:nvGraphicFramePr>
        <p:xfrm>
          <a:off x="11192713" y="2262034"/>
          <a:ext cx="3675406" cy="30009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3" name="Table 233"/>
          <p:cNvGraphicFramePr/>
          <p:nvPr/>
        </p:nvGraphicFramePr>
        <p:xfrm>
          <a:off x="482600" y="2279160"/>
          <a:ext cx="9675879" cy="2501901"/>
        </p:xfrm>
        <a:graphic>
          <a:graphicData uri="http://schemas.openxmlformats.org/drawingml/2006/table">
            <a:tbl>
              <a:tblPr bandRow="1">
                <a:tableStyleId>{8F44A2F1-9E1F-4B54-A3A2-5F16C0AD49E2}</a:tableStyleId>
              </a:tblPr>
              <a:tblGrid>
                <a:gridCol w="2667413"/>
                <a:gridCol w="2775925"/>
                <a:gridCol w="1579761"/>
                <a:gridCol w="1303271"/>
                <a:gridCol w="1349506"/>
              </a:tblGrid>
              <a:tr h="572926">
                <a:tc>
                  <a:txBody>
                    <a:bodyPr/>
                    <a:lstStyle/>
                    <a:p>
                      <a:pPr marL="53576">
                        <a:lnSpc>
                          <a:spcPct val="83000"/>
                        </a:lnSpc>
                        <a:buClr>
                          <a:srgbClr val="000000"/>
                        </a:buClr>
                        <a:buFont typeface="Wingdings"/>
                        <a:defRPr sz="1600" b="1">
                          <a:solidFill>
                            <a:srgbClr val="444444"/>
                          </a:solidFill>
                          <a:uFill>
                            <a:solidFill>
                              <a:srgbClr val="000000"/>
                            </a:solidFill>
                          </a:uFill>
                          <a:latin typeface="+mn-lt"/>
                          <a:ea typeface="+mn-ea"/>
                          <a:cs typeface="+mn-cs"/>
                          <a:sym typeface="Gotham"/>
                        </a:defRPr>
                      </a:pPr>
                      <a:r>
                        <a:t>ALL </a:t>
                      </a:r>
                      <a:r>
                        <a:rPr>
                          <a:uFill>
                            <a:solidFill>
                              <a:srgbClr val="FFFC79"/>
                            </a:solidFill>
                          </a:uFill>
                        </a:rPr>
                        <a:t>Locations</a:t>
                      </a:r>
                      <a:r>
                        <a:t> (n=874)</a:t>
                      </a:r>
                    </a:p>
                    <a:p>
                      <a:pPr>
                        <a:defRPr sz="1000">
                          <a:solidFill>
                            <a:srgbClr val="444444"/>
                          </a:solidFill>
                          <a:uFill>
                            <a:solidFill>
                              <a:srgbClr val="FFFFFF"/>
                            </a:solidFill>
                          </a:uFill>
                          <a:latin typeface="+mj-lt"/>
                          <a:ea typeface="+mj-ea"/>
                          <a:cs typeface="+mj-cs"/>
                          <a:sym typeface="Gotham Medium"/>
                        </a:defRPr>
                      </a:pPr>
                      <a:r>
                        <a:t>Prevalence = 7%</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Sensitivity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Specificity</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PPV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c>
                  <a:txBody>
                    <a:bodyPr/>
                    <a:lstStyle/>
                    <a:p>
                      <a:pPr marL="53576">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NPV</a:t>
                      </a:r>
                    </a:p>
                  </a:txBody>
                  <a:tcPr marL="38100" marR="38100" marT="38100" marB="38100" anchor="ctr" horzOverflow="overflow">
                    <a:lnL w="12700">
                      <a:solidFill>
                        <a:srgbClr val="FFFFFF"/>
                      </a:solidFill>
                    </a:lnL>
                    <a:lnR w="12700">
                      <a:solidFill>
                        <a:srgbClr val="FFFFFF"/>
                      </a:solidFill>
                    </a:lnR>
                    <a:lnT w="12700">
                      <a:solidFill>
                        <a:srgbClr val="FFFFFF"/>
                      </a:solidFill>
                    </a:lnT>
                    <a:lnB w="12700">
                      <a:solidFill>
                        <a:srgbClr val="EBEBEB"/>
                      </a:solidFill>
                    </a:lnB>
                    <a:solidFill>
                      <a:srgbClr val="EBEBEB"/>
                    </a:solidFill>
                  </a:tcPr>
                </a:tc>
              </a:tr>
              <a:tr h="482243">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WLE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34 %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93 %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43 %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90 %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482243">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WLE or NBI</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45 %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88 %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38 %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91 %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482243">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WLE or pCLE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68 %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88 %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47 %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95 %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r h="482243">
                <a:tc>
                  <a:txBody>
                    <a:bodyPr/>
                    <a:lstStyle/>
                    <a:p>
                      <a:pPr marL="53576">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WLE or NBI or pCLE</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76 %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84 %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43 %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c>
                  <a:txBody>
                    <a:bodyPr/>
                    <a:lstStyle/>
                    <a:p>
                      <a:pPr marL="53576">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96 %</a:t>
                      </a:r>
                    </a:p>
                  </a:txBody>
                  <a:tcPr marL="38100" marR="38100" marT="38100" marB="38100" anchor="ctr" horzOverflow="overflow">
                    <a:lnL w="12700">
                      <a:solidFill>
                        <a:srgbClr val="EBEBEB"/>
                      </a:solidFill>
                    </a:lnL>
                    <a:lnR w="12700">
                      <a:solidFill>
                        <a:srgbClr val="EBEBEB"/>
                      </a:solidFill>
                    </a:lnR>
                    <a:lnT w="12700">
                      <a:solidFill>
                        <a:srgbClr val="EBEBEB"/>
                      </a:solidFill>
                    </a:lnT>
                    <a:lnB w="12700">
                      <a:solidFill>
                        <a:srgbClr val="EBEBEB"/>
                      </a:solidFill>
                    </a:lnB>
                    <a:solidFill>
                      <a:srgbClr val="F4FAFA"/>
                    </a:solidFill>
                  </a:tcPr>
                </a:tc>
              </a:tr>
            </a:tbl>
          </a:graphicData>
        </a:graphic>
      </p:graphicFrame>
      <p:sp>
        <p:nvSpPr>
          <p:cNvPr id="234" name="Shape 234"/>
          <p:cNvSpPr/>
          <p:nvPr/>
        </p:nvSpPr>
        <p:spPr>
          <a:xfrm>
            <a:off x="647700" y="1117600"/>
            <a:ext cx="14922500" cy="0"/>
          </a:xfrm>
          <a:prstGeom prst="line">
            <a:avLst/>
          </a:prstGeom>
          <a:ln w="3175">
            <a:solidFill>
              <a:srgbClr val="000000"/>
            </a:solidFill>
            <a:miter lim="400000"/>
          </a:ln>
        </p:spPr>
        <p:txBody>
          <a:bodyPr lIns="0" tIns="0" rIns="0" bIns="0"/>
          <a:lstStyle/>
          <a:p>
            <a:endParaRPr/>
          </a:p>
        </p:txBody>
      </p:sp>
      <p:sp>
        <p:nvSpPr>
          <p:cNvPr id="235" name="Shape 235"/>
          <p:cNvSpPr/>
          <p:nvPr/>
        </p:nvSpPr>
        <p:spPr>
          <a:xfrm>
            <a:off x="546099" y="1384300"/>
            <a:ext cx="1474217" cy="457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3000">
                <a:solidFill>
                  <a:srgbClr val="58A7DA"/>
                </a:solidFill>
                <a:uFill>
                  <a:solidFill>
                    <a:srgbClr val="58A7DA"/>
                  </a:solidFill>
                </a:uFill>
                <a:latin typeface="+mj-lt"/>
                <a:ea typeface="+mj-ea"/>
                <a:cs typeface="+mj-cs"/>
                <a:sym typeface="Gotham Medium"/>
              </a:defRPr>
            </a:lvl1pPr>
          </a:lstStyle>
          <a:p>
            <a:r>
              <a:t>Results</a:t>
            </a:r>
          </a:p>
        </p:txBody>
      </p:sp>
      <p:grpSp>
        <p:nvGrpSpPr>
          <p:cNvPr id="240" name="Group 240"/>
          <p:cNvGrpSpPr/>
          <p:nvPr/>
        </p:nvGrpSpPr>
        <p:grpSpPr>
          <a:xfrm>
            <a:off x="2869654" y="3026983"/>
            <a:ext cx="1409701" cy="1005608"/>
            <a:chOff x="0" y="0"/>
            <a:chExt cx="1409700" cy="1005606"/>
          </a:xfrm>
        </p:grpSpPr>
        <p:sp>
          <p:nvSpPr>
            <p:cNvPr id="236" name="Shape 236"/>
            <p:cNvSpPr/>
            <p:nvPr/>
          </p:nvSpPr>
          <p:spPr>
            <a:xfrm>
              <a:off x="0" y="292971"/>
              <a:ext cx="1409700"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ctr" defTabSz="1092200">
                <a:buClr>
                  <a:srgbClr val="000000"/>
                </a:buClr>
                <a:defRPr>
                  <a:solidFill>
                    <a:srgbClr val="444444"/>
                  </a:solidFill>
                  <a:uFill>
                    <a:solidFill>
                      <a:srgbClr val="444444"/>
                    </a:solidFill>
                  </a:uFill>
                  <a:latin typeface="+mn-lt"/>
                  <a:ea typeface="+mn-ea"/>
                  <a:cs typeface="+mn-cs"/>
                  <a:sym typeface="Gotham"/>
                </a:defRPr>
              </a:lvl1pPr>
            </a:lstStyle>
            <a:p>
              <a:r>
                <a:t>p=0.01</a:t>
              </a:r>
            </a:p>
          </p:txBody>
        </p:sp>
        <p:sp>
          <p:nvSpPr>
            <p:cNvPr id="237" name="Shape 237"/>
            <p:cNvSpPr/>
            <p:nvPr/>
          </p:nvSpPr>
          <p:spPr>
            <a:xfrm>
              <a:off x="1168945" y="0"/>
              <a:ext cx="12701" cy="1005607"/>
            </a:xfrm>
            <a:prstGeom prst="line">
              <a:avLst/>
            </a:prstGeom>
            <a:noFill/>
            <a:ln w="38100" cap="flat">
              <a:solidFill>
                <a:srgbClr val="000000"/>
              </a:solidFill>
              <a:prstDash val="solid"/>
              <a:miter lim="400000"/>
            </a:ln>
            <a:effectLst/>
          </p:spPr>
          <p:txBody>
            <a:bodyPr wrap="square" lIns="0" tIns="0" rIns="0" bIns="0" numCol="1" anchor="t">
              <a:noAutofit/>
            </a:bodyPr>
            <a:lstStyle/>
            <a:p>
              <a:endParaRPr/>
            </a:p>
          </p:txBody>
        </p:sp>
        <p:sp>
          <p:nvSpPr>
            <p:cNvPr id="238" name="Shape 238"/>
            <p:cNvSpPr/>
            <p:nvPr/>
          </p:nvSpPr>
          <p:spPr>
            <a:xfrm>
              <a:off x="1168945" y="8316"/>
              <a:ext cx="221921" cy="3772"/>
            </a:xfrm>
            <a:prstGeom prst="line">
              <a:avLst/>
            </a:prstGeom>
            <a:noFill/>
            <a:ln w="38100" cap="flat">
              <a:solidFill>
                <a:srgbClr val="000000"/>
              </a:solidFill>
              <a:prstDash val="solid"/>
              <a:miter lim="400000"/>
            </a:ln>
            <a:effectLst/>
          </p:spPr>
          <p:txBody>
            <a:bodyPr wrap="square" lIns="0" tIns="0" rIns="0" bIns="0" numCol="1" anchor="t">
              <a:noAutofit/>
            </a:bodyPr>
            <a:lstStyle/>
            <a:p>
              <a:endParaRPr/>
            </a:p>
          </p:txBody>
        </p:sp>
        <p:sp>
          <p:nvSpPr>
            <p:cNvPr id="239" name="Shape 239"/>
            <p:cNvSpPr/>
            <p:nvPr/>
          </p:nvSpPr>
          <p:spPr>
            <a:xfrm>
              <a:off x="1168945" y="986216"/>
              <a:ext cx="221921" cy="3772"/>
            </a:xfrm>
            <a:prstGeom prst="line">
              <a:avLst/>
            </a:prstGeom>
            <a:noFill/>
            <a:ln w="38100" cap="flat">
              <a:solidFill>
                <a:srgbClr val="000000"/>
              </a:solidFill>
              <a:prstDash val="solid"/>
              <a:miter lim="400000"/>
            </a:ln>
            <a:effectLst/>
          </p:spPr>
          <p:txBody>
            <a:bodyPr wrap="square" lIns="0" tIns="0" rIns="0" bIns="0" numCol="1" anchor="t">
              <a:noAutofit/>
            </a:bodyPr>
            <a:lstStyle/>
            <a:p>
              <a:endParaRPr/>
            </a:p>
          </p:txBody>
        </p:sp>
      </p:grpSp>
      <p:grpSp>
        <p:nvGrpSpPr>
          <p:cNvPr id="245" name="Group 245"/>
          <p:cNvGrpSpPr/>
          <p:nvPr/>
        </p:nvGrpSpPr>
        <p:grpSpPr>
          <a:xfrm>
            <a:off x="4699000" y="3553061"/>
            <a:ext cx="1574800" cy="955439"/>
            <a:chOff x="0" y="0"/>
            <a:chExt cx="1574800" cy="955438"/>
          </a:xfrm>
        </p:grpSpPr>
        <p:sp>
          <p:nvSpPr>
            <p:cNvPr id="241" name="Shape 241"/>
            <p:cNvSpPr/>
            <p:nvPr/>
          </p:nvSpPr>
          <p:spPr>
            <a:xfrm>
              <a:off x="0" y="663338"/>
              <a:ext cx="1574800"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ctr" defTabSz="1092200">
                <a:buClr>
                  <a:srgbClr val="000000"/>
                </a:buClr>
                <a:defRPr>
                  <a:solidFill>
                    <a:srgbClr val="444444"/>
                  </a:solidFill>
                  <a:uFill>
                    <a:solidFill>
                      <a:srgbClr val="444444"/>
                    </a:solidFill>
                  </a:uFill>
                  <a:latin typeface="+mn-lt"/>
                  <a:ea typeface="+mn-ea"/>
                  <a:cs typeface="+mn-cs"/>
                  <a:sym typeface="Gotham"/>
                </a:defRPr>
              </a:lvl1pPr>
            </a:lstStyle>
            <a:p>
              <a:r>
                <a:t>p=0.01</a:t>
              </a:r>
            </a:p>
          </p:txBody>
        </p:sp>
        <p:sp>
          <p:nvSpPr>
            <p:cNvPr id="242" name="Shape 242"/>
            <p:cNvSpPr/>
            <p:nvPr/>
          </p:nvSpPr>
          <p:spPr>
            <a:xfrm flipH="1">
              <a:off x="380303" y="0"/>
              <a:ext cx="464" cy="954155"/>
            </a:xfrm>
            <a:prstGeom prst="line">
              <a:avLst/>
            </a:prstGeom>
            <a:noFill/>
            <a:ln w="38100" cap="flat">
              <a:solidFill>
                <a:srgbClr val="000000"/>
              </a:solidFill>
              <a:prstDash val="solid"/>
              <a:miter lim="400000"/>
            </a:ln>
            <a:effectLst/>
          </p:spPr>
          <p:txBody>
            <a:bodyPr wrap="square" lIns="0" tIns="0" rIns="0" bIns="0" numCol="1" anchor="t">
              <a:noAutofit/>
            </a:bodyPr>
            <a:lstStyle/>
            <a:p>
              <a:endParaRPr/>
            </a:p>
          </p:txBody>
        </p:sp>
        <p:sp>
          <p:nvSpPr>
            <p:cNvPr id="243" name="Shape 243"/>
            <p:cNvSpPr/>
            <p:nvPr/>
          </p:nvSpPr>
          <p:spPr>
            <a:xfrm>
              <a:off x="165100" y="2938"/>
              <a:ext cx="221920" cy="3772"/>
            </a:xfrm>
            <a:prstGeom prst="line">
              <a:avLst/>
            </a:prstGeom>
            <a:noFill/>
            <a:ln w="38100" cap="flat">
              <a:solidFill>
                <a:srgbClr val="000000"/>
              </a:solidFill>
              <a:prstDash val="solid"/>
              <a:miter lim="400000"/>
            </a:ln>
            <a:effectLst/>
          </p:spPr>
          <p:txBody>
            <a:bodyPr wrap="square" lIns="0" tIns="0" rIns="0" bIns="0" numCol="1" anchor="t">
              <a:noAutofit/>
            </a:bodyPr>
            <a:lstStyle/>
            <a:p>
              <a:endParaRPr/>
            </a:p>
          </p:txBody>
        </p:sp>
        <p:sp>
          <p:nvSpPr>
            <p:cNvPr id="244" name="Shape 244"/>
            <p:cNvSpPr/>
            <p:nvPr/>
          </p:nvSpPr>
          <p:spPr>
            <a:xfrm>
              <a:off x="165100" y="930038"/>
              <a:ext cx="221920" cy="3772"/>
            </a:xfrm>
            <a:prstGeom prst="line">
              <a:avLst/>
            </a:prstGeom>
            <a:noFill/>
            <a:ln w="38100" cap="flat">
              <a:solidFill>
                <a:srgbClr val="000000"/>
              </a:solidFill>
              <a:prstDash val="solid"/>
              <a:miter lim="400000"/>
            </a:ln>
            <a:effectLst/>
          </p:spPr>
          <p:txBody>
            <a:bodyPr wrap="square" lIns="0" tIns="0" rIns="0" bIns="0" numCol="1" anchor="t">
              <a:noAutofit/>
            </a:bodyPr>
            <a:lstStyle/>
            <a:p>
              <a:endParaRPr/>
            </a:p>
          </p:txBody>
        </p:sp>
      </p:grpSp>
      <p:sp>
        <p:nvSpPr>
          <p:cNvPr id="246" name="Shape 246"/>
          <p:cNvSpPr/>
          <p:nvPr/>
        </p:nvSpPr>
        <p:spPr>
          <a:xfrm>
            <a:off x="10724668" y="1366113"/>
            <a:ext cx="4965701" cy="622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ctr" defTabSz="469900">
              <a:buClr>
                <a:srgbClr val="000000"/>
              </a:buClr>
              <a:defRPr sz="2000" b="1">
                <a:solidFill>
                  <a:srgbClr val="444444"/>
                </a:solidFill>
                <a:uFill>
                  <a:solidFill>
                    <a:srgbClr val="444444"/>
                  </a:solidFill>
                </a:uFill>
                <a:latin typeface="+mn-lt"/>
                <a:ea typeface="+mn-ea"/>
                <a:cs typeface="+mn-cs"/>
                <a:sym typeface="Gotham"/>
              </a:defRPr>
            </a:lvl1pPr>
          </a:lstStyle>
          <a:p>
            <a:r>
              <a:t>Sensitivity for the detection of dysplastic lesions</a:t>
            </a:r>
          </a:p>
        </p:txBody>
      </p:sp>
      <p:sp>
        <p:nvSpPr>
          <p:cNvPr id="247" name="Shape 247"/>
          <p:cNvSpPr>
            <a:spLocks noGrp="1"/>
          </p:cNvSpPr>
          <p:nvPr>
            <p:ph type="sldNum" sz="quarter" idx="2"/>
          </p:nvPr>
        </p:nvSpPr>
        <p:spPr>
          <a:xfrm>
            <a:off x="721439" y="8750300"/>
            <a:ext cx="251664" cy="2286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graphicFrame>
        <p:nvGraphicFramePr>
          <p:cNvPr id="248" name="Table 248"/>
          <p:cNvGraphicFramePr/>
          <p:nvPr/>
        </p:nvGraphicFramePr>
        <p:xfrm>
          <a:off x="469900" y="5526240"/>
          <a:ext cx="9677400" cy="2489201"/>
        </p:xfrm>
        <a:graphic>
          <a:graphicData uri="http://schemas.openxmlformats.org/drawingml/2006/table">
            <a:tbl>
              <a:tblPr bandRow="1">
                <a:tableStyleId>{8F44A2F1-9E1F-4B54-A3A2-5F16C0AD49E2}</a:tableStyleId>
              </a:tblPr>
              <a:tblGrid>
                <a:gridCol w="2654234"/>
                <a:gridCol w="1591165"/>
                <a:gridCol w="1371184"/>
                <a:gridCol w="1082335"/>
                <a:gridCol w="1147960"/>
                <a:gridCol w="1830520"/>
              </a:tblGrid>
              <a:tr h="546100">
                <a:tc>
                  <a:txBody>
                    <a:bodyPr/>
                    <a:lstStyle/>
                    <a:p>
                      <a:pPr marL="30615">
                        <a:lnSpc>
                          <a:spcPct val="83000"/>
                        </a:lnSpc>
                        <a:defRPr sz="1600" b="1">
                          <a:solidFill>
                            <a:srgbClr val="444444"/>
                          </a:solidFill>
                          <a:uFill>
                            <a:solidFill>
                              <a:srgbClr val="000000"/>
                            </a:solidFill>
                          </a:uFill>
                          <a:latin typeface="+mn-lt"/>
                          <a:ea typeface="+mn-ea"/>
                          <a:cs typeface="+mn-cs"/>
                          <a:sym typeface="Gotham"/>
                        </a:defRPr>
                      </a:pPr>
                      <a:r>
                        <a:t>ALL </a:t>
                      </a:r>
                      <a:r>
                        <a:rPr>
                          <a:uFill>
                            <a:solidFill>
                              <a:srgbClr val="FFFC79"/>
                            </a:solidFill>
                          </a:uFill>
                        </a:rPr>
                        <a:t>Patients</a:t>
                      </a:r>
                      <a:r>
                        <a:t> (n=101)</a:t>
                      </a:r>
                    </a:p>
                  </a:txBody>
                  <a:tcPr marL="50800" marR="50800" marT="50800" marB="5080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EBEBEB"/>
                    </a:solidFill>
                  </a:tcPr>
                </a:tc>
                <a:tc>
                  <a:txBody>
                    <a:bodyPr/>
                    <a:lstStyle/>
                    <a:p>
                      <a:pPr marL="30615">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Sensitivity</a:t>
                      </a:r>
                    </a:p>
                  </a:txBody>
                  <a:tcPr marL="50800" marR="50800" marT="50800" marB="5080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EBEBEB"/>
                    </a:solidFill>
                  </a:tcPr>
                </a:tc>
                <a:tc>
                  <a:txBody>
                    <a:bodyPr/>
                    <a:lstStyle/>
                    <a:p>
                      <a:pPr marL="30615">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Specificity</a:t>
                      </a:r>
                    </a:p>
                  </a:txBody>
                  <a:tcPr marL="50800" marR="50800" marT="50800" marB="5080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EBEBEB"/>
                    </a:solidFill>
                  </a:tcPr>
                </a:tc>
                <a:tc>
                  <a:txBody>
                    <a:bodyPr/>
                    <a:lstStyle/>
                    <a:p>
                      <a:pPr marL="30615">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PPV</a:t>
                      </a:r>
                    </a:p>
                  </a:txBody>
                  <a:tcPr marL="50800" marR="50800" marT="50800" marB="5080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EBEBEB"/>
                    </a:solidFill>
                  </a:tcPr>
                </a:tc>
                <a:tc>
                  <a:txBody>
                    <a:bodyPr/>
                    <a:lstStyle/>
                    <a:p>
                      <a:pPr marL="30615">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NPV</a:t>
                      </a:r>
                    </a:p>
                  </a:txBody>
                  <a:tcPr marL="50800" marR="50800" marT="50800" marB="5080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EBEBEB"/>
                    </a:solidFill>
                  </a:tcPr>
                </a:tc>
                <a:tc>
                  <a:txBody>
                    <a:bodyPr/>
                    <a:lstStyle/>
                    <a:p>
                      <a:pPr marL="30615">
                        <a:lnSpc>
                          <a:spcPct val="83000"/>
                        </a:lnSpc>
                        <a:defRPr sz="1800">
                          <a:solidFill>
                            <a:srgbClr val="000000"/>
                          </a:solidFill>
                        </a:defRPr>
                      </a:pPr>
                      <a:r>
                        <a:rPr sz="1600" b="1">
                          <a:solidFill>
                            <a:srgbClr val="444444"/>
                          </a:solidFill>
                          <a:uFill>
                            <a:solidFill>
                              <a:srgbClr val="000000"/>
                            </a:solidFill>
                          </a:uFill>
                          <a:latin typeface="+mn-lt"/>
                          <a:ea typeface="+mn-ea"/>
                          <a:cs typeface="+mn-cs"/>
                          <a:sym typeface="Gotham"/>
                        </a:rPr>
                        <a:t>Areas with HGD/EC missed</a:t>
                      </a:r>
                    </a:p>
                  </a:txBody>
                  <a:tcPr marL="50800" marR="50800" marT="50800" marB="5080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EBEBEB"/>
                    </a:solidFill>
                  </a:tcPr>
                </a:tc>
              </a:tr>
              <a:tr h="496412">
                <a:tc>
                  <a:txBody>
                    <a:bodyPr/>
                    <a:lstStyle/>
                    <a:p>
                      <a:pPr marL="30615">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WLE</a:t>
                      </a:r>
                    </a:p>
                  </a:txBody>
                  <a:tcPr marL="50800" marR="50800" marT="50800" marB="5080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87 %</a:t>
                      </a:r>
                    </a:p>
                  </a:txBody>
                  <a:tcPr marL="50800" marR="50800" marT="50800" marB="5080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71 %</a:t>
                      </a:r>
                    </a:p>
                  </a:txBody>
                  <a:tcPr marL="50800" marR="50800" marT="50800" marB="5080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57 %</a:t>
                      </a:r>
                    </a:p>
                  </a:txBody>
                  <a:tcPr marL="50800" marR="50800" marT="50800" marB="5080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93 %</a:t>
                      </a:r>
                    </a:p>
                  </a:txBody>
                  <a:tcPr marL="50800" marR="50800" marT="50800" marB="5080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4 (13%)</a:t>
                      </a:r>
                    </a:p>
                  </a:txBody>
                  <a:tcPr marL="50800" marR="50800" marT="50800" marB="5080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F4FAFA"/>
                    </a:solidFill>
                  </a:tcPr>
                </a:tc>
              </a:tr>
              <a:tr h="482229">
                <a:tc>
                  <a:txBody>
                    <a:bodyPr/>
                    <a:lstStyle/>
                    <a:p>
                      <a:pPr marL="30615">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WLE or NBI</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97 %</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56 %</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49 %</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98 %</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1 (3%)</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r>
              <a:tr h="482229">
                <a:tc>
                  <a:txBody>
                    <a:bodyPr/>
                    <a:lstStyle/>
                    <a:p>
                      <a:pPr marL="30615">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WLE or pCLE</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94 %</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67 %</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56 %</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96 %</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2 (6%)</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r>
              <a:tr h="482229">
                <a:tc>
                  <a:txBody>
                    <a:bodyPr/>
                    <a:lstStyle/>
                    <a:p>
                      <a:pPr marL="30615">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WLE or NBI or pCLE</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100 %</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56 %</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a:solidFill>
                            <a:srgbClr val="444444"/>
                          </a:solidFill>
                          <a:uFill>
                            <a:solidFill>
                              <a:srgbClr val="FFFFFF"/>
                            </a:solidFill>
                          </a:uFill>
                          <a:latin typeface="+mn-lt"/>
                          <a:ea typeface="+mn-ea"/>
                          <a:cs typeface="+mn-cs"/>
                          <a:sym typeface="Gotham"/>
                        </a:rPr>
                        <a:t>50 %</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b="1">
                          <a:solidFill>
                            <a:srgbClr val="58A7DA"/>
                          </a:solidFill>
                          <a:uFill>
                            <a:solidFill>
                              <a:srgbClr val="FFFFFF"/>
                            </a:solidFill>
                          </a:uFill>
                          <a:latin typeface="+mn-lt"/>
                          <a:ea typeface="+mn-ea"/>
                          <a:cs typeface="+mn-cs"/>
                          <a:sym typeface="Gotham"/>
                        </a:rPr>
                        <a:t>100 %</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c>
                  <a:txBody>
                    <a:bodyPr/>
                    <a:lstStyle/>
                    <a:p>
                      <a:pPr marL="30615">
                        <a:lnSpc>
                          <a:spcPct val="83000"/>
                        </a:lnSpc>
                        <a:defRPr sz="1800">
                          <a:solidFill>
                            <a:srgbClr val="000000"/>
                          </a:solidFill>
                        </a:defRPr>
                      </a:pPr>
                      <a:r>
                        <a:rPr sz="1600" b="1">
                          <a:solidFill>
                            <a:srgbClr val="444444"/>
                          </a:solidFill>
                          <a:uFill>
                            <a:solidFill>
                              <a:srgbClr val="FFFFFF"/>
                            </a:solidFill>
                          </a:uFill>
                          <a:latin typeface="+mn-lt"/>
                          <a:ea typeface="+mn-ea"/>
                          <a:cs typeface="+mn-cs"/>
                          <a:sym typeface="Gotham"/>
                        </a:rPr>
                        <a:t>0 (0%)</a:t>
                      </a:r>
                    </a:p>
                  </a:txBody>
                  <a:tcPr marL="50800" marR="50800" marT="50800" marB="5080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4FAFA"/>
                    </a:solidFill>
                  </a:tcPr>
                </a:tc>
              </a:tr>
            </a:tbl>
          </a:graphicData>
        </a:graphic>
      </p:graphicFrame>
      <p:sp>
        <p:nvSpPr>
          <p:cNvPr id="249" name="Shape 249"/>
          <p:cNvSpPr/>
          <p:nvPr/>
        </p:nvSpPr>
        <p:spPr>
          <a:xfrm>
            <a:off x="10440224" y="5410200"/>
            <a:ext cx="5524501" cy="2794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963" marR="30963" defTabSz="698500">
              <a:spcBef>
                <a:spcPts val="800"/>
              </a:spcBef>
              <a:buClr>
                <a:srgbClr val="58A7DA"/>
              </a:buClr>
              <a:buSzPct val="125000"/>
              <a:buChar char="•"/>
              <a:defRPr sz="2100" b="1">
                <a:solidFill>
                  <a:srgbClr val="232323"/>
                </a:solidFill>
                <a:uFill>
                  <a:solidFill>
                    <a:srgbClr val="232323"/>
                  </a:solidFill>
                </a:uFill>
                <a:latin typeface="+mn-lt"/>
                <a:ea typeface="+mn-ea"/>
                <a:cs typeface="+mn-cs"/>
                <a:sym typeface="Gotham"/>
              </a:defRPr>
            </a:pPr>
            <a:r>
              <a:t> Addition of pCLE is twice as sensitive as WLE alone</a:t>
            </a:r>
            <a:r>
              <a:rPr b="0"/>
              <a:t>, and 1.7 times as sensitive as WLE &amp; NBI to detect dysplasia</a:t>
            </a:r>
          </a:p>
          <a:p>
            <a:pPr marL="30963" marR="30963" defTabSz="698500">
              <a:spcBef>
                <a:spcPts val="800"/>
              </a:spcBef>
              <a:buClr>
                <a:srgbClr val="58A7DA"/>
              </a:buClr>
              <a:buSzPct val="125000"/>
              <a:buChar char="•"/>
              <a:defRPr sz="2100" b="1">
                <a:solidFill>
                  <a:srgbClr val="232323"/>
                </a:solidFill>
                <a:uFill>
                  <a:solidFill>
                    <a:srgbClr val="232323"/>
                  </a:solidFill>
                </a:uFill>
                <a:latin typeface="+mn-lt"/>
                <a:ea typeface="+mn-ea"/>
                <a:cs typeface="+mn-cs"/>
                <a:sym typeface="Gotham"/>
              </a:defRPr>
            </a:pPr>
            <a:r>
              <a:t> Use of pCLE resulted in detection of ALL HGD/EC patients</a:t>
            </a:r>
            <a:r>
              <a:rPr b="0"/>
              <a:t> (100% Sensitivity)</a:t>
            </a:r>
          </a:p>
          <a:p>
            <a:pPr marL="30963" marR="30963" defTabSz="698500">
              <a:spcBef>
                <a:spcPts val="800"/>
              </a:spcBef>
              <a:buClr>
                <a:srgbClr val="58A7DA"/>
              </a:buClr>
              <a:buSzPct val="125000"/>
              <a:buChar char="•"/>
              <a:defRPr sz="2100">
                <a:solidFill>
                  <a:srgbClr val="232323"/>
                </a:solidFill>
                <a:uFill>
                  <a:solidFill>
                    <a:srgbClr val="232323"/>
                  </a:solidFill>
                </a:uFill>
                <a:latin typeface="+mn-lt"/>
                <a:ea typeface="+mn-ea"/>
                <a:cs typeface="+mn-cs"/>
                <a:sym typeface="Gotham"/>
              </a:defRPr>
            </a:pPr>
            <a:r>
              <a:t> Using pCLE in addition to WLE &amp; NBI, </a:t>
            </a:r>
            <a:r>
              <a:rPr b="1"/>
              <a:t>39% of patients could be spared biopsies completely</a:t>
            </a:r>
            <a:r>
              <a:t> (NPV = 100%)</a:t>
            </a:r>
          </a:p>
        </p:txBody>
      </p:sp>
      <p:sp>
        <p:nvSpPr>
          <p:cNvPr id="250" name="Shape 250"/>
          <p:cNvSpPr/>
          <p:nvPr/>
        </p:nvSpPr>
        <p:spPr>
          <a:xfrm>
            <a:off x="469900" y="1892300"/>
            <a:ext cx="2025396" cy="330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2000" i="1">
                <a:solidFill>
                  <a:srgbClr val="58A7DA"/>
                </a:solidFill>
                <a:uFill>
                  <a:solidFill>
                    <a:srgbClr val="58A7DA"/>
                  </a:solidFill>
                </a:uFill>
                <a:latin typeface="+mj-lt"/>
                <a:ea typeface="+mj-ea"/>
                <a:cs typeface="+mj-cs"/>
                <a:sym typeface="Gotham Medium"/>
              </a:defRPr>
            </a:lvl1pPr>
          </a:lstStyle>
          <a:p>
            <a:r>
              <a:t>Location based</a:t>
            </a:r>
          </a:p>
        </p:txBody>
      </p:sp>
      <p:sp>
        <p:nvSpPr>
          <p:cNvPr id="251" name="Shape 251"/>
          <p:cNvSpPr/>
          <p:nvPr/>
        </p:nvSpPr>
        <p:spPr>
          <a:xfrm>
            <a:off x="558800" y="5118100"/>
            <a:ext cx="1835405" cy="330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092200">
              <a:buClr>
                <a:srgbClr val="000000"/>
              </a:buClr>
              <a:defRPr sz="2000" i="1">
                <a:solidFill>
                  <a:srgbClr val="58A7DA"/>
                </a:solidFill>
                <a:uFill>
                  <a:solidFill>
                    <a:srgbClr val="58A7DA"/>
                  </a:solidFill>
                </a:uFill>
                <a:latin typeface="+mj-lt"/>
                <a:ea typeface="+mj-ea"/>
                <a:cs typeface="+mj-cs"/>
                <a:sym typeface="Gotham Medium"/>
              </a:defRPr>
            </a:lvl1pPr>
          </a:lstStyle>
          <a:p>
            <a:r>
              <a:t>Patient based</a:t>
            </a:r>
          </a:p>
        </p:txBody>
      </p:sp>
      <p:sp>
        <p:nvSpPr>
          <p:cNvPr id="252" name="Shape 252"/>
          <p:cNvSpPr/>
          <p:nvPr/>
        </p:nvSpPr>
        <p:spPr>
          <a:xfrm>
            <a:off x="584200" y="215900"/>
            <a:ext cx="14884400" cy="9010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1092200">
              <a:defRPr sz="3800">
                <a:solidFill>
                  <a:srgbClr val="002F73"/>
                </a:solidFill>
                <a:uFill>
                  <a:solidFill>
                    <a:srgbClr val="002F73"/>
                  </a:solidFill>
                </a:uFill>
                <a:latin typeface="+mj-lt"/>
                <a:ea typeface="+mj-ea"/>
                <a:cs typeface="+mj-cs"/>
                <a:sym typeface="Gotham Medium"/>
              </a:defRPr>
            </a:lvl1pPr>
          </a:lstStyle>
          <a:p>
            <a:r>
              <a:t>Cellvizio DONT BIOPCE study 2/2</a:t>
            </a:r>
          </a:p>
        </p:txBody>
      </p:sp>
      <p:sp>
        <p:nvSpPr>
          <p:cNvPr id="253" name="Shape 253"/>
          <p:cNvSpPr/>
          <p:nvPr/>
        </p:nvSpPr>
        <p:spPr>
          <a:xfrm>
            <a:off x="279400" y="8360228"/>
            <a:ext cx="15633700" cy="406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just" defTabSz="317500">
              <a:buClr>
                <a:srgbClr val="000000"/>
              </a:buClr>
              <a:defRPr>
                <a:uFill>
                  <a:solidFill>
                    <a:srgbClr val="000000"/>
                  </a:solidFill>
                </a:uFill>
                <a:latin typeface="+mn-lt"/>
                <a:ea typeface="+mn-ea"/>
                <a:cs typeface="+mn-cs"/>
                <a:sym typeface="Gotham"/>
              </a:defRPr>
            </a:lvl1pPr>
          </a:lstStyle>
          <a:p>
            <a:r>
              <a:t>Sharma P. et al.,Real-time Increased Detection of Neoplastic Tissue in Barrett's Esophagus with probe-based Confocal Laser Endomicroscopy: Final Results of a Multi-center Prospective International Randomized Controlled Trial. GIE, 2011.</a:t>
            </a:r>
          </a:p>
        </p:txBody>
      </p:sp>
    </p:spTree>
  </p:cSld>
  <p:clrMapOvr>
    <a:masterClrMapping/>
  </p:clrMapOvr>
  <p:transition spd="slow"/>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otham Medium"/>
        <a:ea typeface="Gotham Medium"/>
        <a:cs typeface="Gotham Medium"/>
      </a:majorFont>
      <a:minorFont>
        <a:latin typeface="Gotham"/>
        <a:ea typeface="Gotham"/>
        <a:cs typeface="Gotha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FFFFFF"/>
          </a:solidFill>
          <a:prstDash val="solid"/>
          <a:round/>
        </a:ln>
        <a:effectLst/>
        <a:sp3d/>
      </a:spPr>
      <a:bodyPr rot="0" spcFirstLastPara="1" vertOverflow="overflow" horzOverflow="overflow" vert="horz" wrap="square" lIns="50800" tIns="50800" rIns="50800" bIns="50800" numCol="1" spcCol="38100" rtlCol="0" anchor="ctr">
        <a:spAutoFit/>
      </a:bodyPr>
      <a:lstStyle>
        <a:defPPr marL="54186" marR="54186" indent="0" algn="ctr" defTabSz="1219200" rtl="0" fontAlgn="auto" latinLnBrk="0" hangingPunct="0">
          <a:lnSpc>
            <a:spcPct val="100000"/>
          </a:lnSpc>
          <a:spcBef>
            <a:spcPts val="1400"/>
          </a:spcBef>
          <a:spcAft>
            <a:spcPts val="0"/>
          </a:spcAft>
          <a:buClrTx/>
          <a:buSzTx/>
          <a:buFontTx/>
          <a:buNone/>
          <a:tabLst/>
          <a:defRPr kumimoji="0" sz="2600" b="0" i="0" u="none" strike="noStrike" cap="none" spc="0" normalizeH="0" baseline="0">
            <a:ln>
              <a:noFill/>
            </a:ln>
            <a:solidFill>
              <a:srgbClr val="FFFFFF"/>
            </a:solidFill>
            <a:effectLst/>
            <a:uFill>
              <a:solidFill>
                <a:srgbClr val="FFFFFF"/>
              </a:solidFill>
            </a:uFill>
            <a:latin typeface="+mn-lt"/>
            <a:ea typeface="+mn-ea"/>
            <a:cs typeface="+mn-cs"/>
            <a:sym typeface="Gotha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otham Medium"/>
        <a:ea typeface="Gotham Medium"/>
        <a:cs typeface="Gotham Medium"/>
      </a:majorFont>
      <a:minorFont>
        <a:latin typeface="Gotham"/>
        <a:ea typeface="Gotham"/>
        <a:cs typeface="Gotha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FFFFFF"/>
          </a:solidFill>
          <a:prstDash val="solid"/>
          <a:round/>
        </a:ln>
        <a:effectLst/>
        <a:sp3d/>
      </a:spPr>
      <a:bodyPr rot="0" spcFirstLastPara="1" vertOverflow="overflow" horzOverflow="overflow" vert="horz" wrap="square" lIns="50800" tIns="50800" rIns="50800" bIns="50800" numCol="1" spcCol="38100" rtlCol="0" anchor="ctr">
        <a:spAutoFit/>
      </a:bodyPr>
      <a:lstStyle>
        <a:defPPr marL="54186" marR="54186" indent="0" algn="ctr" defTabSz="1219200" rtl="0" fontAlgn="auto" latinLnBrk="0" hangingPunct="0">
          <a:lnSpc>
            <a:spcPct val="100000"/>
          </a:lnSpc>
          <a:spcBef>
            <a:spcPts val="1400"/>
          </a:spcBef>
          <a:spcAft>
            <a:spcPts val="0"/>
          </a:spcAft>
          <a:buClrTx/>
          <a:buSzTx/>
          <a:buFontTx/>
          <a:buNone/>
          <a:tabLst/>
          <a:defRPr kumimoji="0" sz="2600" b="0" i="0" u="none" strike="noStrike" cap="none" spc="0" normalizeH="0" baseline="0">
            <a:ln>
              <a:noFill/>
            </a:ln>
            <a:solidFill>
              <a:srgbClr val="FFFFFF"/>
            </a:solidFill>
            <a:effectLst/>
            <a:uFill>
              <a:solidFill>
                <a:srgbClr val="FFFFFF"/>
              </a:solidFill>
            </a:uFill>
            <a:latin typeface="+mn-lt"/>
            <a:ea typeface="+mn-ea"/>
            <a:cs typeface="+mn-cs"/>
            <a:sym typeface="Gotha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4451</Words>
  <Application>Microsoft Macintosh PowerPoint</Application>
  <PresentationFormat>Personnalisé</PresentationFormat>
  <Paragraphs>740</Paragraphs>
  <Slides>46</Slides>
  <Notes>0</Notes>
  <HiddenSlides>0</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46</vt:i4>
      </vt:variant>
    </vt:vector>
  </HeadingPairs>
  <TitlesOfParts>
    <vt:vector size="56" baseType="lpstr">
      <vt:lpstr>Arial</vt:lpstr>
      <vt:lpstr>Gill Sans</vt:lpstr>
      <vt:lpstr>Gotham</vt:lpstr>
      <vt:lpstr>Gotham Medium</vt:lpstr>
      <vt:lpstr>Helvetica</vt:lpstr>
      <vt:lpstr>Lucida Grande</vt:lpstr>
      <vt:lpstr>Times</vt:lpstr>
      <vt:lpstr>Wingdings</vt:lpstr>
      <vt:lpstr>Zapf Dingbats</vt:lpstr>
      <vt:lpstr>White</vt:lpstr>
      <vt:lpstr>Présentation PowerPoint</vt:lpstr>
      <vt:lpstr>What is Confocal Laser Endomicroscopy ?</vt:lpstr>
      <vt:lpstr>The Confocal Laser Endomicroscopy technology</vt:lpstr>
      <vt:lpstr>Présentation PowerPoint</vt:lpstr>
      <vt:lpstr>A wealth of applications</vt:lpstr>
      <vt:lpstr>Main targeted indications in the Gastrointestinal Tract </vt:lpstr>
      <vt:lpstr>Barrett’s Esophagus</vt:lpstr>
      <vt:lpstr>Présentation PowerPoint</vt:lpstr>
      <vt:lpstr>Présentation PowerPoint</vt:lpstr>
      <vt:lpstr>Présentation PowerPoint</vt:lpstr>
      <vt:lpstr>Présentation PowerPoint</vt:lpstr>
      <vt:lpstr>Présentation PowerPoint</vt:lpstr>
      <vt:lpstr>Présentation PowerPoint</vt:lpstr>
      <vt:lpstr>Gastric Diseases</vt:lpstr>
      <vt:lpstr>Présentation PowerPoint</vt:lpstr>
      <vt:lpstr>Présentation PowerPoint</vt:lpstr>
      <vt:lpstr>Présentation PowerPoint</vt:lpstr>
      <vt:lpstr>Présentation PowerPoint</vt:lpstr>
      <vt:lpstr>Présentation PowerPoint</vt:lpstr>
      <vt:lpstr>Présentation PowerPoint</vt:lpstr>
      <vt:lpstr>Bilio-Pancreatic Strictures</vt:lpstr>
      <vt:lpstr>Présentation PowerPoint</vt:lpstr>
      <vt:lpstr>Présentation PowerPoint</vt:lpstr>
      <vt:lpstr>Présentation PowerPoint</vt:lpstr>
      <vt:lpstr>Présentation PowerPoint</vt:lpstr>
      <vt:lpstr>Présentation PowerPoint</vt:lpstr>
      <vt:lpstr>Présentation PowerPoint</vt:lpstr>
      <vt:lpstr>Pancreatic Cysts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Colorectal Lesions</vt:lpstr>
      <vt:lpstr>Présentation PowerPoint</vt:lpstr>
      <vt:lpstr>Présentation PowerPoint</vt:lpstr>
      <vt:lpstr>Présentation PowerPoint</vt:lpstr>
      <vt:lpstr>Présentation PowerPoint</vt:lpstr>
      <vt:lpstr>Inflammatory Bowel Diseases</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j.attias@ohwee.fr</cp:lastModifiedBy>
  <cp:revision>1</cp:revision>
  <dcterms:modified xsi:type="dcterms:W3CDTF">2018-05-29T14:34:04Z</dcterms:modified>
</cp:coreProperties>
</file>